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256" r:id="rId2"/>
    <p:sldId id="315" r:id="rId3"/>
    <p:sldId id="293" r:id="rId4"/>
    <p:sldId id="312" r:id="rId5"/>
    <p:sldId id="320" r:id="rId6"/>
    <p:sldId id="329" r:id="rId7"/>
    <p:sldId id="325" r:id="rId8"/>
    <p:sldId id="306" r:id="rId9"/>
    <p:sldId id="294" r:id="rId10"/>
    <p:sldId id="317" r:id="rId11"/>
    <p:sldId id="322" r:id="rId12"/>
    <p:sldId id="298" r:id="rId13"/>
    <p:sldId id="333" r:id="rId14"/>
    <p:sldId id="318" r:id="rId15"/>
    <p:sldId id="328" r:id="rId16"/>
    <p:sldId id="319" r:id="rId17"/>
    <p:sldId id="297" r:id="rId18"/>
    <p:sldId id="321" r:id="rId19"/>
    <p:sldId id="310" r:id="rId20"/>
    <p:sldId id="330" r:id="rId21"/>
    <p:sldId id="304" r:id="rId22"/>
    <p:sldId id="332" r:id="rId23"/>
    <p:sldId id="299" r:id="rId24"/>
    <p:sldId id="341" r:id="rId25"/>
    <p:sldId id="308" r:id="rId26"/>
    <p:sldId id="307" r:id="rId27"/>
    <p:sldId id="309" r:id="rId28"/>
    <p:sldId id="346" r:id="rId29"/>
    <p:sldId id="343" r:id="rId30"/>
    <p:sldId id="344" r:id="rId31"/>
    <p:sldId id="345" r:id="rId32"/>
    <p:sldId id="334" r:id="rId33"/>
    <p:sldId id="335" r:id="rId34"/>
    <p:sldId id="336" r:id="rId35"/>
    <p:sldId id="337" r:id="rId36"/>
    <p:sldId id="340" r:id="rId37"/>
    <p:sldId id="339" r:id="rId38"/>
    <p:sldId id="338" r:id="rId39"/>
    <p:sldId id="342" r:id="rId40"/>
    <p:sldId id="347" r:id="rId41"/>
    <p:sldId id="348" r:id="rId42"/>
    <p:sldId id="351" r:id="rId43"/>
    <p:sldId id="349" r:id="rId44"/>
    <p:sldId id="350" r:id="rId4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1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52"/>
    <p:restoredTop sz="90052" autoAdjust="0"/>
  </p:normalViewPr>
  <p:slideViewPr>
    <p:cSldViewPr snapToGrid="0" snapToObjects="1">
      <p:cViewPr varScale="1">
        <p:scale>
          <a:sx n="160" d="100"/>
          <a:sy n="160" d="100"/>
        </p:scale>
        <p:origin x="272" y="1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296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980FC-0759-CA42-B022-0B54C3274F97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2778ED-C302-B741-917D-3C5036AAD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109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C92A4-9BD9-794B-BE3A-04EDF069D8A0}" type="datetimeFigureOut">
              <a:rPr lang="en-US" smtClean="0"/>
              <a:t>3/21/17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EA6F8-B5AB-8342-9AB7-A6984D898A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690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all of the measurement parameters are required.  In this case, --</a:t>
            </a:r>
            <a:r>
              <a:rPr lang="en-US" dirty="0" err="1" smtClean="0"/>
              <a:t>dest</a:t>
            </a:r>
            <a:r>
              <a:rPr lang="en-US" dirty="0" smtClean="0"/>
              <a:t> is and the others</a:t>
            </a:r>
            <a:r>
              <a:rPr lang="en-US" baseline="0" dirty="0" smtClean="0"/>
              <a:t> aren’t.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7983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215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36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out</a:t>
            </a:r>
            <a:r>
              <a:rPr lang="en-US" baseline="0" dirty="0" smtClean="0"/>
              <a:t> that this just creates a JSON file containing information about the task and does not run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488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imports the task, alters it and then runs it.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66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Nothing is run</a:t>
            </a:r>
            <a:r>
              <a:rPr lang="en-US" baseline="0" dirty="0" smtClean="0"/>
              <a:t>; the task is imported, values are changed and the result exported.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533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Highlight: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Run</a:t>
            </a:r>
            <a:r>
              <a:rPr lang="en-US" baseline="0" dirty="0" smtClean="0"/>
              <a:t> Times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Run State (Covered next slide)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Test command line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Tool used for the test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Run URL  (These are abbreviated versions)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070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tools are designed to work correctly with </a:t>
            </a:r>
            <a:r>
              <a:rPr lang="en-US" baseline="0" dirty="0" smtClean="0"/>
              <a:t>clock differences of at least one second.  Anything more than that is considered unsafe.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4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</a:t>
            </a:r>
            <a:r>
              <a:rPr lang="en-US" dirty="0" smtClean="0"/>
              <a:t>P stands for Period.</a:t>
            </a:r>
          </a:p>
          <a:p>
            <a:r>
              <a:rPr lang="en-US" dirty="0" smtClean="0"/>
              <a:t>The</a:t>
            </a:r>
            <a:r>
              <a:rPr lang="en-US" baseline="0" dirty="0" smtClean="0"/>
              <a:t> T stands for time units.  There has to be a separator because P3M and PT3M mean different things.</a:t>
            </a:r>
            <a:endParaRPr lang="en-US" dirty="0" smtClean="0"/>
          </a:p>
          <a:p>
            <a:r>
              <a:rPr lang="en-US" dirty="0" smtClean="0"/>
              <a:t>We try to adhere</a:t>
            </a:r>
            <a:r>
              <a:rPr lang="en-US" baseline="0" dirty="0" smtClean="0"/>
              <a:t> to established standards wherever possible.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76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While we’re on that subject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4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796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476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Whichever of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--until</a:t>
            </a:r>
            <a:r>
              <a:rPr lang="en-US" dirty="0" smtClean="0"/>
              <a:t> or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--max-runs</a:t>
            </a:r>
            <a:r>
              <a:rPr lang="en-US" dirty="0" smtClean="0"/>
              <a:t> happens first will stop the task</a:t>
            </a:r>
            <a:r>
              <a:rPr lang="en-US" baseline="0" dirty="0" smtClean="0"/>
              <a:t> from running.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372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tests</a:t>
            </a:r>
            <a:r>
              <a:rPr lang="en-US" baseline="0" dirty="0" smtClean="0"/>
              <a:t> throughput at hourly intervals over the course of a single 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935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Automatic selection involves the use of preferences that are hard-wired into the tool plug-ins.  This lets us introduce new, better tools and make them preferred</a:t>
            </a:r>
            <a:r>
              <a:rPr lang="en-US" baseline="0" dirty="0" smtClean="0"/>
              <a:t> without users having to change anything.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EA6F8-B5AB-8342-9AB7-A6984D898A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617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60084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17316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D02EB-EFB2-E944-906C-6B0B3656AE66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Screen Shot 2014-10-22 at 4.30.01 P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524" y="62332"/>
            <a:ext cx="1659476" cy="584204"/>
          </a:xfrm>
          <a:prstGeom prst="rect">
            <a:avLst/>
          </a:prstGeom>
        </p:spPr>
      </p:pic>
      <p:pic>
        <p:nvPicPr>
          <p:cNvPr id="10" name="Picture 9" descr="PerfSONAR-powered-CMYK copy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027" y="0"/>
            <a:ext cx="7040192" cy="291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523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780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4-10-22 at 4.30.01 PM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4800" y="960"/>
            <a:ext cx="2489200" cy="876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32C40-988E-A444-8E8A-8658EA9E716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PerfSONAR-powered-CMYK copy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027" y="0"/>
            <a:ext cx="7040192" cy="2914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597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AA685-74BB-F34C-B5BF-B085B898A22D}" type="datetime4">
              <a:rPr lang="en-US" smtClean="0"/>
              <a:t>March 21,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42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A9D82-4964-D74E-90EC-68E038D794A0}" type="datetime4">
              <a:rPr lang="en-US" smtClean="0"/>
              <a:t>March 21, 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41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4862-CC71-1B4F-BA1F-CB9F1108FA5A}" type="datetime4">
              <a:rPr lang="en-US" smtClean="0"/>
              <a:t>March 21, 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23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16267-7E8E-1A44-9AC2-A6932219FE06}" type="datetime4">
              <a:rPr lang="en-US" smtClean="0"/>
              <a:t>March 21, 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99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DB78-6C5B-5140-A11F-40441205BC01}" type="datetime4">
              <a:rPr lang="en-US" smtClean="0"/>
              <a:t>March 21,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868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6C0A6-736A-374F-A0CB-D5CAC8EB7A9E}" type="datetime4">
              <a:rPr lang="en-US" smtClean="0"/>
              <a:t>March 21,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797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jpg"/><Relationship Id="rId12" Type="http://schemas.openxmlformats.org/officeDocument/2006/relationships/image" Target="../media/image2.emf"/><Relationship Id="rId13" Type="http://schemas.openxmlformats.org/officeDocument/2006/relationships/image" Target="../media/image3.png"/><Relationship Id="rId14" Type="http://schemas.openxmlformats.org/officeDocument/2006/relationships/image" Target="../media/image4.png"/><Relationship Id="rId1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74541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03820"/>
            <a:ext cx="8229600" cy="32908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84525" y="4765113"/>
            <a:ext cx="109110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DD59F-C534-4D4F-A6CF-3A829D753E0A}" type="datetime4">
              <a:rPr lang="en-US" smtClean="0"/>
              <a:t>March 21, 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60" y="4760814"/>
            <a:ext cx="207977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 </a:t>
            </a:r>
            <a:r>
              <a:rPr lang="en-US" dirty="0" smtClean="0"/>
              <a:t>2017, </a:t>
            </a:r>
            <a:r>
              <a:rPr lang="en-US" dirty="0" smtClean="0"/>
              <a:t>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4765113"/>
            <a:ext cx="37141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8151B9-CF22-1341-A1FA-AF855BA4AD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0"/>
            <a:ext cx="137160" cy="5136360"/>
          </a:xfrm>
          <a:prstGeom prst="rect">
            <a:avLst/>
          </a:prstGeom>
          <a:solidFill>
            <a:srgbClr val="1DB118"/>
          </a:solidFill>
          <a:ln>
            <a:solidFill>
              <a:srgbClr val="1DB118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chemeClr val="accent1"/>
              </a:solidFill>
            </a:endParaRPr>
          </a:p>
        </p:txBody>
      </p:sp>
      <p:pic>
        <p:nvPicPr>
          <p:cNvPr id="10" name="Picture 9" descr="GEANT_logo_2015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848" y="4538879"/>
            <a:ext cx="904933" cy="452467"/>
          </a:xfrm>
          <a:prstGeom prst="rect">
            <a:avLst/>
          </a:prstGeom>
        </p:spPr>
      </p:pic>
      <p:pic>
        <p:nvPicPr>
          <p:cNvPr id="11" name="Picture 10" descr="ESnet_Full_Logo_CMYK.eps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0" y="4675616"/>
            <a:ext cx="966829" cy="283213"/>
          </a:xfrm>
          <a:prstGeom prst="rect">
            <a:avLst/>
          </a:prstGeom>
        </p:spPr>
      </p:pic>
      <p:pic>
        <p:nvPicPr>
          <p:cNvPr id="12" name="Picture 11" descr="internet2-black-red copy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91" y="4665694"/>
            <a:ext cx="620625" cy="454014"/>
          </a:xfrm>
          <a:prstGeom prst="rect">
            <a:avLst/>
          </a:prstGeom>
        </p:spPr>
      </p:pic>
      <p:pic>
        <p:nvPicPr>
          <p:cNvPr id="13" name="Picture 12" descr="1000px-Indiana_University_logotype_svg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517" y="4715503"/>
            <a:ext cx="1445907" cy="216886"/>
          </a:xfrm>
          <a:prstGeom prst="rect">
            <a:avLst/>
          </a:prstGeom>
        </p:spPr>
      </p:pic>
      <p:pic>
        <p:nvPicPr>
          <p:cNvPr id="16" name="Picture 15" descr="pS-Logo.png"/>
          <p:cNvPicPr>
            <a:picLocks noChangeAspect="1"/>
          </p:cNvPicPr>
          <p:nvPr userDrawn="1"/>
        </p:nvPicPr>
        <p:blipFill>
          <a:blip r:embed="rId1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046" y="75234"/>
            <a:ext cx="1587422" cy="34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39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perfsonar.net" TargetMode="External"/><Relationship Id="rId3" Type="http://schemas.openxmlformats.org/officeDocument/2006/relationships/hyperlink" Target="https://creativecommons.org/licenses/by-sa/4.0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</a:t>
            </a:r>
            <a:r>
              <a:rPr lang="en-US" b="1" dirty="0" err="1" smtClean="0"/>
              <a:t>pScheduler</a:t>
            </a:r>
            <a:r>
              <a:rPr lang="en-US" b="1" dirty="0"/>
              <a:t/>
            </a:r>
            <a:br>
              <a:rPr lang="en-US" b="1" dirty="0"/>
            </a:br>
            <a:r>
              <a:rPr lang="en-US" b="1" dirty="0" smtClean="0"/>
              <a:t>Command-Line Interface</a:t>
            </a:r>
            <a:endParaRPr lang="en-US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2000" dirty="0" smtClean="0"/>
              <a:t>Presented by the </a:t>
            </a:r>
            <a:r>
              <a:rPr lang="en-US" sz="2000" dirty="0" err="1" smtClean="0"/>
              <a:t>perfSONAR</a:t>
            </a:r>
            <a:r>
              <a:rPr lang="en-US" sz="2000" dirty="0" smtClean="0"/>
              <a:t> Project</a:t>
            </a:r>
            <a:endParaRPr lang="en-US" sz="2000" dirty="0"/>
          </a:p>
          <a:p>
            <a:pPr algn="r"/>
            <a:r>
              <a:rPr lang="en-US" sz="2000" dirty="0" smtClean="0">
                <a:hlinkClick r:id="rId2"/>
              </a:rPr>
              <a:t>http://www.perfsonar.net</a:t>
            </a:r>
            <a:r>
              <a:rPr lang="en-US" sz="2000" dirty="0" smtClean="0"/>
              <a:t> </a:t>
            </a:r>
          </a:p>
          <a:p>
            <a:pPr algn="r"/>
            <a:r>
              <a:rPr lang="en-US" sz="2000" dirty="0" smtClean="0"/>
              <a:t>April, 2017</a:t>
            </a:r>
            <a:endParaRPr lang="en-US" sz="2000" dirty="0" smtClean="0"/>
          </a:p>
          <a:p>
            <a:pPr algn="r"/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1447800" y="4128486"/>
            <a:ext cx="65913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This document is a result of work by the </a:t>
            </a:r>
            <a:r>
              <a:rPr lang="en-US" sz="1000" dirty="0" err="1"/>
              <a:t>perfSONAR</a:t>
            </a:r>
            <a:r>
              <a:rPr lang="en-US" sz="1000" dirty="0"/>
              <a:t> Project (</a:t>
            </a:r>
            <a:r>
              <a:rPr lang="en-US" sz="1000" dirty="0">
                <a:hlinkClick r:id="rId2"/>
              </a:rPr>
              <a:t>http://</a:t>
            </a:r>
            <a:r>
              <a:rPr lang="en-US" sz="1000" dirty="0" smtClean="0">
                <a:hlinkClick r:id="rId2"/>
              </a:rPr>
              <a:t>www.perfsonar.net</a:t>
            </a:r>
            <a:r>
              <a:rPr lang="en-US" sz="1000" dirty="0" smtClean="0"/>
              <a:t>) </a:t>
            </a:r>
            <a:r>
              <a:rPr lang="en-US" sz="1000" dirty="0"/>
              <a:t>and is licensed under CC BY-SA 4.0 (</a:t>
            </a:r>
            <a:r>
              <a:rPr lang="en-US" sz="1000" dirty="0">
                <a:hlinkClick r:id="rId3"/>
              </a:rPr>
              <a:t>https://creativecommons.org/licenses/by-sa/4.0</a:t>
            </a:r>
            <a:r>
              <a:rPr lang="en-US" sz="1000" dirty="0" smtClean="0">
                <a:hlinkClick r:id="rId3"/>
              </a:rPr>
              <a:t>/</a:t>
            </a:r>
            <a:r>
              <a:rPr lang="en-US" sz="1000" dirty="0" smtClean="0"/>
              <a:t>)</a:t>
            </a:r>
            <a:r>
              <a:rPr lang="en-US" sz="1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981169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Simple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i="1" dirty="0" smtClean="0"/>
              <a:t>Front-end command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			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err="1" smtClean="0"/>
              <a:t>pScheduler</a:t>
            </a:r>
            <a:r>
              <a:rPr lang="en-US" i="1" dirty="0" smtClean="0"/>
              <a:t> </a:t>
            </a:r>
            <a:r>
              <a:rPr lang="en-US" i="1" dirty="0" smtClean="0"/>
              <a:t>command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rtt				</a:t>
            </a:r>
            <a:r>
              <a:rPr lang="en-US" i="1" dirty="0"/>
              <a:t> 	</a:t>
            </a:r>
            <a:r>
              <a:rPr lang="en-US" i="1" dirty="0" smtClean="0"/>
              <a:t>	</a:t>
            </a:r>
            <a:r>
              <a:rPr lang="en-US" i="1" dirty="0" smtClean="0"/>
              <a:t>	Test </a:t>
            </a:r>
            <a:r>
              <a:rPr lang="en-US" i="1" dirty="0" smtClean="0"/>
              <a:t>type (round-trip time)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localhost	</a:t>
            </a:r>
            <a:r>
              <a:rPr lang="en-US" i="1" dirty="0" smtClean="0"/>
              <a:t>Destination host</a:t>
            </a:r>
            <a:endParaRPr lang="en-US" i="1" dirty="0" smtClean="0"/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--length 512			</a:t>
            </a:r>
            <a:r>
              <a:rPr lang="en-US" i="1" dirty="0" smtClean="0"/>
              <a:t>Packet size in </a:t>
            </a:r>
            <a:r>
              <a:rPr lang="en-US" i="1" dirty="0" smtClean="0"/>
              <a:t>bytes</a:t>
            </a: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--timeout PT2S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i="1" dirty="0" smtClean="0"/>
              <a:t>Round-trip timeout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10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37160" y="3716688"/>
            <a:ext cx="101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Test</a:t>
            </a:r>
          </a:p>
          <a:p>
            <a:pPr algn="ctr"/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Options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645160" y="2768600"/>
            <a:ext cx="362373" cy="9480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0"/>
          </p:cNvCxnSpPr>
          <p:nvPr/>
        </p:nvCxnSpPr>
        <p:spPr>
          <a:xfrm flipV="1">
            <a:off x="645160" y="3191933"/>
            <a:ext cx="362373" cy="52475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0"/>
          </p:cNvCxnSpPr>
          <p:nvPr/>
        </p:nvCxnSpPr>
        <p:spPr>
          <a:xfrm flipV="1">
            <a:off x="645160" y="3581400"/>
            <a:ext cx="362373" cy="1352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648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PT2S</a:t>
            </a:r>
            <a:r>
              <a:rPr lang="en-US" dirty="0" smtClean="0"/>
              <a:t> mean?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Subset of ISO 8601 Duration: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PT19S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	</a:t>
            </a:r>
            <a:r>
              <a:rPr lang="en-US" i="1" dirty="0" smtClean="0"/>
              <a:t>	</a:t>
            </a:r>
            <a:r>
              <a:rPr lang="en-US" i="1" dirty="0"/>
              <a:t>	</a:t>
            </a:r>
            <a:r>
              <a:rPr lang="en-US" i="1" dirty="0" smtClean="0"/>
              <a:t>19 seconds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PT3M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		</a:t>
            </a:r>
            <a:r>
              <a:rPr lang="en-US" i="1" dirty="0" smtClean="0"/>
              <a:t>	3 minutes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PT2H5M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</a:t>
            </a:r>
            <a:r>
              <a:rPr lang="en-US" i="1" dirty="0" smtClean="0"/>
              <a:t>		2 </a:t>
            </a:r>
            <a:r>
              <a:rPr lang="en-US" i="1" dirty="0"/>
              <a:t>hours, 5</a:t>
            </a:r>
            <a:r>
              <a:rPr lang="en-US" i="1" dirty="0" smtClean="0"/>
              <a:t> minutes</a:t>
            </a:r>
          </a:p>
          <a:p>
            <a:pPr lvl="1"/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P1D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</a:t>
            </a:r>
            <a:r>
              <a:rPr lang="en-US" i="1" dirty="0" smtClean="0"/>
              <a:t>				1 day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P3DT2H46M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i="1" dirty="0"/>
              <a:t> </a:t>
            </a:r>
            <a:r>
              <a:rPr lang="en-US" i="1" dirty="0" smtClean="0"/>
              <a:t>	3 days, 2 hours, 46 minutes</a:t>
            </a:r>
          </a:p>
          <a:p>
            <a:pPr lvl="1"/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P2W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		</a:t>
            </a:r>
            <a:r>
              <a:rPr lang="en-US" i="1" dirty="0" smtClean="0"/>
              <a:t>	</a:t>
            </a:r>
            <a:r>
              <a:rPr lang="en-US" i="1" dirty="0"/>
              <a:t>	2</a:t>
            </a:r>
            <a:r>
              <a:rPr lang="en-US" i="1" dirty="0" smtClean="0"/>
              <a:t> weeks</a:t>
            </a:r>
          </a:p>
          <a:p>
            <a:r>
              <a:rPr lang="en-US" dirty="0" smtClean="0"/>
              <a:t>Inexact units (months, years) are not supported.</a:t>
            </a:r>
            <a:endParaRPr lang="en-US" dirty="0"/>
          </a:p>
          <a:p>
            <a:endParaRPr lang="en-US" i="1" dirty="0" smtClean="0"/>
          </a:p>
          <a:p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i="1" dirty="0" smtClean="0"/>
          </a:p>
          <a:p>
            <a:pPr lvl="1"/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428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Dates and Times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ISO 8601 timestamp:</a:t>
            </a:r>
          </a:p>
          <a:p>
            <a:pPr lvl="1"/>
            <a:r>
              <a:rPr lang="en-US" dirty="0" smtClean="0"/>
              <a:t>Absolute</a:t>
            </a: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2016-03-19T12:05:19</a:t>
            </a:r>
          </a:p>
          <a:p>
            <a:pPr lvl="2"/>
            <a:r>
              <a:rPr lang="en-US" dirty="0" smtClean="0"/>
              <a:t>Optional time zone 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-05:00</a:t>
            </a:r>
            <a:r>
              <a:rPr lang="en-US" dirty="0" smtClean="0"/>
              <a:t>,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+01:00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Z</a:t>
            </a:r>
          </a:p>
          <a:p>
            <a:pPr lvl="2"/>
            <a:r>
              <a:rPr lang="en-US" dirty="0" smtClean="0"/>
              <a:t>Time zone defaults to the local time of the </a:t>
            </a:r>
            <a:r>
              <a:rPr lang="en-US" dirty="0" err="1" smtClean="0"/>
              <a:t>pScheduler</a:t>
            </a:r>
            <a:r>
              <a:rPr lang="en-US" dirty="0" smtClean="0"/>
              <a:t> server handling the date.</a:t>
            </a:r>
            <a:endParaRPr lang="en-US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Coming in a future release: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/>
              <a:t>Relative to Now	</a:t>
            </a:r>
            <a:r>
              <a:rPr lang="en-US" dirty="0"/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PT10M	</a:t>
            </a:r>
            <a:r>
              <a:rPr lang="en-US" dirty="0"/>
              <a:t> </a:t>
            </a:r>
            <a:r>
              <a:rPr lang="en-US" i="1" dirty="0" smtClean="0"/>
              <a:t>10 minutes from now</a:t>
            </a:r>
            <a:endParaRPr lang="en-US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lang="en-US" dirty="0" smtClean="0"/>
              <a:t>Time Boundary</a:t>
            </a: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@PT1H	</a:t>
            </a:r>
            <a:r>
              <a:rPr lang="en-US" i="1" dirty="0"/>
              <a:t> </a:t>
            </a:r>
            <a:r>
              <a:rPr lang="en-US" i="1" dirty="0" smtClean="0"/>
              <a:t>Start of the next hour</a:t>
            </a:r>
            <a:endParaRPr lang="en-US" i="1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4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Word About Test 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These vary with the test.</a:t>
            </a:r>
          </a:p>
          <a:p>
            <a:endParaRPr lang="en-US" dirty="0" smtClean="0"/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To list the installed test plugins:</a:t>
            </a:r>
          </a:p>
          <a:p>
            <a:pPr lvl="1"/>
            <a:r>
              <a:rPr lang="en-US" sz="24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 plugins [--host </a:t>
            </a:r>
            <a:r>
              <a:rPr lang="en-US" sz="2400" b="1" i="1" dirty="0" smtClean="0">
                <a:latin typeface="Courier New" charset="0"/>
                <a:ea typeface="Courier New" charset="0"/>
                <a:cs typeface="Courier New" charset="0"/>
              </a:rPr>
              <a:t>host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] tests</a:t>
            </a:r>
          </a:p>
          <a:p>
            <a:pPr lvl="1"/>
            <a:r>
              <a:rPr lang="en-US" dirty="0" smtClean="0"/>
              <a:t>Can do the same for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tools</a:t>
            </a:r>
            <a:r>
              <a:rPr lang="en-US" dirty="0" smtClean="0"/>
              <a:t> and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archivers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To list the options for a test:</a:t>
            </a:r>
          </a:p>
          <a:p>
            <a:pPr lvl="1"/>
            <a:r>
              <a:rPr lang="en-US" sz="2200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sz="2200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sz="2200" b="1" dirty="0" smtClean="0">
                <a:latin typeface="Courier New" charset="0"/>
                <a:ea typeface="Courier New" charset="0"/>
                <a:cs typeface="Courier New" charset="0"/>
              </a:rPr>
              <a:t> task [--assist </a:t>
            </a:r>
            <a:r>
              <a:rPr lang="en-US" sz="2200" b="1" i="1" dirty="0" smtClean="0">
                <a:latin typeface="Courier New" charset="0"/>
                <a:ea typeface="Courier New" charset="0"/>
                <a:cs typeface="Courier New" charset="0"/>
              </a:rPr>
              <a:t>host</a:t>
            </a:r>
            <a:r>
              <a:rPr lang="en-US" sz="2200" b="1" dirty="0" smtClean="0">
                <a:latin typeface="Courier New" charset="0"/>
                <a:ea typeface="Courier New" charset="0"/>
                <a:cs typeface="Courier New" charset="0"/>
              </a:rPr>
              <a:t>] </a:t>
            </a:r>
            <a:r>
              <a:rPr lang="en-US" sz="2200" b="1" i="1" dirty="0" smtClean="0">
                <a:latin typeface="Courier New" charset="0"/>
                <a:ea typeface="Courier New" charset="0"/>
                <a:cs typeface="Courier New" charset="0"/>
              </a:rPr>
              <a:t>test-name</a:t>
            </a:r>
            <a:r>
              <a:rPr lang="en-US" sz="2200" b="1" dirty="0" smtClean="0">
                <a:latin typeface="Courier New" charset="0"/>
                <a:ea typeface="Courier New" charset="0"/>
                <a:cs typeface="Courier New" charset="0"/>
              </a:rPr>
              <a:t> --help</a:t>
            </a:r>
          </a:p>
          <a:p>
            <a:pPr lvl="1"/>
            <a:r>
              <a:rPr lang="en-US" sz="2400" dirty="0" smtClean="0"/>
              <a:t>Use </a:t>
            </a:r>
            <a:r>
              <a:rPr lang="en-US" sz="2400" b="1" dirty="0" smtClean="0">
                <a:latin typeface="Courier New" charset="0"/>
                <a:ea typeface="Courier New" charset="0"/>
                <a:cs typeface="Courier New" charset="0"/>
              </a:rPr>
              <a:t>--assist</a:t>
            </a:r>
            <a:r>
              <a:rPr lang="en-US" sz="2400" dirty="0" smtClean="0"/>
              <a:t> if  the plugin is installed on another host.</a:t>
            </a:r>
            <a:endParaRPr lang="en-US" sz="22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sz="2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809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Output		Part </a:t>
            </a:r>
            <a:r>
              <a:rPr lang="en-US" dirty="0" smtClean="0"/>
              <a:t>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task </a:t>
            </a:r>
            <a:r>
              <a:rPr lang="en-US" sz="1800" b="1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8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 localhost --length 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512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Submitting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Task URL:</a:t>
            </a:r>
          </a:p>
          <a:p>
            <a:pPr marL="0" indent="0">
              <a:buNone/>
            </a:pP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https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://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ps.example.net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/tasks/87e29f38-5b46</a:t>
            </a:r>
            <a:r>
              <a:rPr lang="is-IS" sz="1800" b="1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endParaRPr lang="is-IS" sz="18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Fetching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first run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pPr marL="0" indent="0">
              <a:buNone/>
            </a:pPr>
            <a:endParaRPr lang="en-US" sz="18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Next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run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ps.example.net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/tasks/87e29f38-5b46</a:t>
            </a:r>
            <a:r>
              <a:rPr lang="is-IS" sz="1800" b="1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Starts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2016-12-07T07:57:30-05:00 (~7 seconds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pPr marL="0" indent="0">
              <a:buNone/>
            </a:pP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Ends  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2016-12-07T07:57:41-05:00 (~10 seconds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790290" y="2949221"/>
            <a:ext cx="675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URLs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H="1" flipV="1">
            <a:off x="7790290" y="2608028"/>
            <a:ext cx="337931" cy="3411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2"/>
          </p:cNvCxnSpPr>
          <p:nvPr/>
        </p:nvCxnSpPr>
        <p:spPr>
          <a:xfrm flipH="1">
            <a:off x="7790290" y="3318553"/>
            <a:ext cx="337931" cy="3411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080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URLs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b="1" dirty="0" smtClean="0"/>
              <a:t>Task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Identifies the task.</a:t>
            </a:r>
          </a:p>
          <a:p>
            <a:pPr lvl="1"/>
            <a:r>
              <a:rPr lang="en-US" dirty="0" smtClean="0"/>
              <a:t>Attach and watch runs</a:t>
            </a:r>
          </a:p>
          <a:p>
            <a:pPr lvl="1"/>
            <a:r>
              <a:rPr lang="en-US" dirty="0" smtClean="0"/>
              <a:t>Cancel future runs</a:t>
            </a:r>
          </a:p>
          <a:p>
            <a:pPr lvl="1"/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b="1" i="1" dirty="0" smtClean="0">
                <a:ea typeface="Courier New" charset="0"/>
                <a:cs typeface="Courier New" charset="0"/>
              </a:rPr>
              <a:t>host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/tasks/</a:t>
            </a:r>
            <a:r>
              <a:rPr lang="en-US" b="1" i="1" dirty="0" smtClean="0">
                <a:ea typeface="Courier New" charset="0"/>
                <a:cs typeface="Courier New" charset="0"/>
              </a:rPr>
              <a:t>task-id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dirty="0" smtClean="0"/>
          </a:p>
          <a:p>
            <a:r>
              <a:rPr lang="en-US" b="1" dirty="0" smtClean="0"/>
              <a:t>Run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Identifies a single run of the task.</a:t>
            </a:r>
          </a:p>
          <a:p>
            <a:pPr lvl="1"/>
            <a:r>
              <a:rPr lang="en-US" dirty="0" smtClean="0"/>
              <a:t>Retrieve results after the fact</a:t>
            </a:r>
          </a:p>
          <a:p>
            <a:pPr lvl="1"/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https://</a:t>
            </a:r>
            <a:r>
              <a:rPr lang="en-US" b="1" i="1" dirty="0" smtClean="0">
                <a:ea typeface="Courier New" charset="0"/>
                <a:cs typeface="Courier New" charset="0"/>
              </a:rPr>
              <a:t>host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/tasks/</a:t>
            </a:r>
            <a:r>
              <a:rPr lang="en-US" b="1" i="1" dirty="0" smtClean="0">
                <a:ea typeface="Courier New" charset="0"/>
                <a:cs typeface="Courier New" charset="0"/>
              </a:rPr>
              <a:t>task-id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/runs/</a:t>
            </a:r>
            <a:r>
              <a:rPr lang="en-US" b="1" i="1" dirty="0" smtClean="0">
                <a:ea typeface="Courier New" charset="0"/>
                <a:cs typeface="Courier New" charset="0"/>
              </a:rPr>
              <a:t>run-id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/>
          </a:p>
          <a:p>
            <a:r>
              <a:rPr lang="en-US" dirty="0" smtClean="0"/>
              <a:t>These are globally-unique.</a:t>
            </a:r>
          </a:p>
          <a:p>
            <a:r>
              <a:rPr lang="en-US" dirty="0" smtClean="0"/>
              <a:t>Can be used remotely if network and server allow it.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1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Output		Part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Waiting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for result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</a:p>
          <a:p>
            <a:pPr marL="0" indent="0">
              <a:buNone/>
            </a:pP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1	127.0.0.1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520 Bytes  TTL 64  RTT   0.0430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	127.0.0.1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520 Bytes  TTL 64  RTT   0.0590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3	127.0.0.1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520 Bytes  TTL 64  RTT   0.0640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4	127.0.0.1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520 Bytes  TTL 64  RTT   0.0540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5	127.0.0.1 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520 Bytes  TTL 64  RTT   0.0620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14350" indent="-514350">
              <a:buAutoNum type="arabicPlain" startAt="5"/>
            </a:pP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% Packet Loss  RTT Min/Mean/Max/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StdDev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= 0.043000/0.056000/0.064000/0.010000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No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further runs scheduled.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8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Options: </a:t>
            </a:r>
            <a:r>
              <a:rPr lang="en-US" dirty="0" smtClean="0"/>
              <a:t>Start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--start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 smtClean="0"/>
              <a:t>– Start at time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slip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</a:t>
            </a:r>
            <a:r>
              <a:rPr lang="en-US" dirty="0" smtClean="0"/>
              <a:t>Allow the start time of run(s) to slip by duration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Use as much slip as you’re willing to tolerate.</a:t>
            </a:r>
          </a:p>
          <a:p>
            <a:pPr lvl="1"/>
            <a:r>
              <a:rPr lang="en-US" dirty="0" smtClean="0"/>
              <a:t>CLI defaults to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PT5M</a:t>
            </a:r>
            <a:r>
              <a:rPr lang="en-US" dirty="0" smtClean="0"/>
              <a:t> or contents of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$PSCHEDULER_SLIP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sliprand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Run at a random time within the available slip, schedule permitting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If not specified, runs will be scheduled at the earliest possible time.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11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Options: Start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--start 2017-05-01T12:00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Start May 1, 2017 at noon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--slip PT8M				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Slip start up to 8 </a:t>
            </a:r>
            <a:r>
              <a:rPr lang="en-US" i="1" dirty="0" smtClean="0"/>
              <a:t>minutes late</a:t>
            </a:r>
            <a:endParaRPr lang="en-US" i="1" dirty="0" smtClean="0"/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sliprand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i="1" dirty="0" smtClean="0"/>
              <a:t>Slip a random amount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rtt</a:t>
            </a: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www.example.com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38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Options:  Repetition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--repeat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Repeat runs every duration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Other </a:t>
            </a:r>
            <a:r>
              <a:rPr lang="en-US" dirty="0" smtClean="0"/>
              <a:t>formats </a:t>
            </a:r>
            <a:r>
              <a:rPr lang="en-US" dirty="0"/>
              <a:t>(notably CRON-like specification) to be added later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Repeats </a:t>
            </a:r>
            <a:r>
              <a:rPr lang="en-US" b="1" i="1" u="sng" dirty="0" smtClean="0">
                <a:solidFill>
                  <a:srgbClr val="FF0000"/>
                </a:solidFill>
              </a:rPr>
              <a:t>forever</a:t>
            </a:r>
            <a:r>
              <a:rPr lang="en-US" dirty="0" smtClean="0">
                <a:solidFill>
                  <a:srgbClr val="FF0000"/>
                </a:solidFill>
              </a:rPr>
              <a:t> without </a:t>
            </a:r>
            <a:r>
              <a:rPr lang="en-US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--until</a:t>
            </a:r>
            <a:r>
              <a:rPr lang="en-US" dirty="0" smtClean="0">
                <a:solidFill>
                  <a:srgbClr val="FF0000"/>
                </a:solidFill>
              </a:rPr>
              <a:t> or </a:t>
            </a:r>
            <a:r>
              <a:rPr lang="en-US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b="1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max-runs</a:t>
            </a:r>
            <a:r>
              <a:rPr lang="en-US" dirty="0" smtClean="0">
                <a:solidFill>
                  <a:srgbClr val="FF0000"/>
                </a:solidFill>
              </a:rPr>
              <a:t>.  Be careful.</a:t>
            </a:r>
          </a:p>
          <a:p>
            <a:pPr lvl="1"/>
            <a:r>
              <a:rPr lang="en-US" dirty="0" smtClean="0"/>
              <a:t>Clean up after accidents: 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cancel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task-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url</a:t>
            </a:r>
            <a:endParaRPr lang="en-US" b="1" i="1" dirty="0" smtClean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--until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Continue repeating until time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Default is forever</a:t>
            </a:r>
            <a:r>
              <a:rPr lang="en-US" dirty="0" smtClean="0"/>
              <a:t>.</a:t>
            </a:r>
          </a:p>
          <a:p>
            <a:pPr lvl="1"/>
            <a:endParaRPr lang="en-US" dirty="0"/>
          </a:p>
          <a:p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--max-runs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Allow the task to run up to 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dirty="0"/>
              <a:t> times.</a:t>
            </a:r>
          </a:p>
          <a:p>
            <a:pPr lvl="1"/>
            <a:r>
              <a:rPr lang="en-US" dirty="0"/>
              <a:t>Default is no upper limit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Basics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Repeating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en-US" i="1" dirty="0" smtClean="0"/>
              <a:t>Front-end </a:t>
            </a:r>
            <a:r>
              <a:rPr lang="en-US" i="1" dirty="0" smtClean="0"/>
              <a:t>command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			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i="1" dirty="0" err="1" smtClean="0"/>
              <a:t>pScheduler</a:t>
            </a:r>
            <a:r>
              <a:rPr lang="en-US" i="1" dirty="0" smtClean="0"/>
              <a:t> command</a:t>
            </a: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--start 2017-06-16T00:00		</a:t>
            </a:r>
            <a:r>
              <a:rPr lang="en-US" i="1" dirty="0" smtClean="0"/>
              <a:t>When to start</a:t>
            </a:r>
            <a:endParaRPr lang="en-US" i="1" dirty="0" smtClean="0"/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--repeat PT1H		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en-US" i="1" dirty="0" smtClean="0"/>
              <a:t>How often to repeat</a:t>
            </a:r>
          </a:p>
          <a:p>
            <a:pPr marL="0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--until 2017-06-17T00:00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When </a:t>
            </a:r>
            <a:r>
              <a:rPr lang="en-US" i="1" dirty="0"/>
              <a:t>to </a:t>
            </a:r>
            <a:r>
              <a:rPr lang="en-US" i="1" dirty="0" smtClean="0"/>
              <a:t>stop</a:t>
            </a:r>
            <a:endParaRPr lang="en-US" i="1" dirty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throughput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/>
              <a:t> 	</a:t>
            </a:r>
            <a:r>
              <a:rPr lang="en-US" i="1" dirty="0" smtClean="0"/>
              <a:t>		</a:t>
            </a:r>
            <a:r>
              <a:rPr lang="en-US" i="1" dirty="0" smtClean="0"/>
              <a:t>	</a:t>
            </a:r>
            <a:r>
              <a:rPr lang="en-US" i="1" dirty="0" smtClean="0"/>
              <a:t>		Test type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ps.example.net			</a:t>
            </a:r>
            <a:r>
              <a:rPr lang="en-US" i="1" dirty="0" smtClean="0"/>
              <a:t>Destination host</a:t>
            </a:r>
            <a:endParaRPr lang="en-US" i="1" dirty="0" smtClean="0"/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58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Options: Selecting a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--tool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A</a:t>
            </a:r>
            <a:r>
              <a:rPr lang="en-US" dirty="0" smtClean="0"/>
              <a:t>dd tool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dirty="0" smtClean="0"/>
              <a:t> to the list of tools which can be used to run the test.</a:t>
            </a:r>
          </a:p>
          <a:p>
            <a:pPr lvl="1"/>
            <a:r>
              <a:rPr lang="en-US" dirty="0" smtClean="0"/>
              <a:t>Can be specified multiple times for multiple </a:t>
            </a:r>
            <a:r>
              <a:rPr lang="en-US" dirty="0" smtClean="0"/>
              <a:t>tools.</a:t>
            </a:r>
          </a:p>
          <a:p>
            <a:pPr lvl="1"/>
            <a:r>
              <a:rPr lang="en-US" dirty="0" smtClean="0"/>
              <a:t>If </a:t>
            </a:r>
            <a:r>
              <a:rPr lang="en-US" dirty="0" smtClean="0"/>
              <a:t>not provided, a tool is automatically selected from those available</a:t>
            </a:r>
            <a:r>
              <a:rPr lang="en-US" dirty="0" smtClean="0"/>
              <a:t>.</a:t>
            </a:r>
          </a:p>
          <a:p>
            <a:pPr lvl="1"/>
            <a:endParaRPr lang="en-US" dirty="0" smtClean="0"/>
          </a:p>
          <a:p>
            <a:pPr marL="0" indent="0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task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--tool iperf3									</a:t>
            </a:r>
            <a:r>
              <a:rPr lang="en-US" i="1" dirty="0" smtClean="0"/>
              <a:t>First choice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--tool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nuttcp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			</a:t>
            </a:r>
            <a:r>
              <a:rPr lang="en-US" i="1" dirty="0" smtClean="0"/>
              <a:t>Second choice</a:t>
            </a:r>
            <a:endParaRPr lang="en-US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throughput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ps.example.edu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351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Options: </a:t>
            </a:r>
            <a:r>
              <a:rPr lang="en-US" dirty="0" smtClean="0"/>
              <a:t>Miscellaneous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url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Print the task’s URL and exit.  Don’t wait for it to run.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--format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 smtClean="0"/>
              <a:t> </a:t>
            </a:r>
            <a:r>
              <a:rPr lang="en-US" dirty="0"/>
              <a:t>– </a:t>
            </a:r>
            <a:r>
              <a:rPr lang="en-US" dirty="0" smtClean="0"/>
              <a:t>Show result in format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Formats are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text</a:t>
            </a:r>
            <a:r>
              <a:rPr lang="en-US" dirty="0" smtClean="0"/>
              <a:t> (default),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html</a:t>
            </a:r>
            <a:r>
              <a:rPr lang="en-US" dirty="0" smtClean="0"/>
              <a:t> and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json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Using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html</a:t>
            </a:r>
            <a:r>
              <a:rPr lang="en-US" dirty="0" smtClean="0"/>
              <a:t> or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json</a:t>
            </a:r>
            <a:r>
              <a:rPr lang="en-US" dirty="0" smtClean="0"/>
              <a:t> will not show progress messages.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985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the Parts Together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--start 2016-05-04T19:20	</a:t>
            </a:r>
            <a:r>
              <a:rPr lang="en-US" i="1" dirty="0" smtClean="0"/>
              <a:t>Start at the specified time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--repeat PT15M					</a:t>
            </a:r>
            <a:r>
              <a:rPr lang="en-US" i="1" dirty="0" smtClean="0"/>
              <a:t>Repeat every 15 minutes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--max-runs 100					</a:t>
            </a:r>
            <a:r>
              <a:rPr lang="en-US" i="1" dirty="0" smtClean="0"/>
              <a:t>Stop after 100 </a:t>
            </a:r>
            <a:r>
              <a:rPr lang="en-US" i="1" dirty="0" smtClean="0"/>
              <a:t>runs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trace</a:t>
            </a: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ps.example.org		</a:t>
            </a:r>
            <a:r>
              <a:rPr lang="en-US" i="1" dirty="0" smtClean="0"/>
              <a:t>Trace to 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ps.example.org</a:t>
            </a:r>
            <a:endParaRPr lang="is-IS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--length 384					</a:t>
            </a:r>
            <a:r>
              <a:rPr lang="en-US" i="1" dirty="0" smtClean="0"/>
              <a:t>Send 384-byte packets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	--hops 42					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Max. 42 hops to the destination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32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Task Options: </a:t>
            </a:r>
            <a:r>
              <a:rPr lang="en-US" dirty="0" smtClean="0"/>
              <a:t>Export and Import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--export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Create a JSON task specification from the command-line arguments and send it to standard output without running the task.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--import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dirty="0"/>
              <a:t>– </a:t>
            </a:r>
            <a:r>
              <a:rPr lang="en-US" dirty="0" smtClean="0"/>
              <a:t>Import a JSON task specification from file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dirty="0" smtClean="0"/>
              <a:t> and run it as if it were specified on the command line.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21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Saving a Task for Re-Use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sz="55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55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5500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</a:p>
          <a:p>
            <a:pPr marL="0" indent="0">
              <a:buNone/>
            </a:pPr>
            <a:r>
              <a:rPr lang="en-U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5500" b="1" dirty="0" smtClean="0">
                <a:latin typeface="Courier New" charset="0"/>
                <a:ea typeface="Courier New" charset="0"/>
                <a:cs typeface="Courier New" charset="0"/>
              </a:rPr>
              <a:t>--repeat PT15M					</a:t>
            </a:r>
            <a:r>
              <a:rPr lang="en-US" sz="5500" i="1" dirty="0" smtClean="0"/>
              <a:t>Repeat every 15 minutes</a:t>
            </a:r>
            <a:endParaRPr lang="en-US" sz="55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5500" b="1" dirty="0" smtClean="0">
                <a:latin typeface="Courier New" charset="0"/>
                <a:ea typeface="Courier New" charset="0"/>
                <a:cs typeface="Courier New" charset="0"/>
              </a:rPr>
              <a:t>--max-runs 100					</a:t>
            </a:r>
            <a:r>
              <a:rPr lang="en-US" sz="5500" i="1" dirty="0" smtClean="0"/>
              <a:t>Stop after 100 </a:t>
            </a:r>
            <a:r>
              <a:rPr lang="en-US" sz="5500" i="1" dirty="0" smtClean="0"/>
              <a:t>runs</a:t>
            </a:r>
            <a:endParaRPr lang="en-US" sz="5500" i="1" dirty="0" smtClean="0"/>
          </a:p>
          <a:p>
            <a:pPr marL="0" indent="0">
              <a:buNone/>
            </a:pPr>
            <a:r>
              <a:rPr lang="en-US" sz="5500" b="1" i="1" dirty="0">
                <a:latin typeface="Courier New" charset="0"/>
                <a:ea typeface="Courier New" charset="0"/>
                <a:cs typeface="Courier New" charset="0"/>
              </a:rPr>
              <a:t>	--export						</a:t>
            </a:r>
            <a:r>
              <a:rPr lang="en-US" sz="5500" b="1" i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5500" i="1" dirty="0" smtClean="0"/>
              <a:t>Dump </a:t>
            </a:r>
            <a:r>
              <a:rPr lang="en-US" sz="5500" i="1" dirty="0"/>
              <a:t>task JSON to standard </a:t>
            </a:r>
            <a:r>
              <a:rPr lang="en-US" sz="5500" i="1" dirty="0" smtClean="0"/>
              <a:t>output*</a:t>
            </a:r>
            <a:endParaRPr lang="en-US" sz="55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trace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					</a:t>
            </a:r>
            <a:r>
              <a:rPr lang="en-US" sz="5500" b="1" i="1" dirty="0">
                <a:latin typeface="Courier New" charset="0"/>
                <a:ea typeface="Courier New" charset="0"/>
                <a:cs typeface="Courier New" charset="0"/>
              </a:rPr>
              <a:t>			</a:t>
            </a:r>
            <a:r>
              <a:rPr lang="en-US" sz="5500" i="1" dirty="0" smtClean="0"/>
              <a:t>Test Type</a:t>
            </a:r>
            <a:endParaRPr lang="is-IS" sz="55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sz="5500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ps.example.org			</a:t>
            </a:r>
            <a:r>
              <a:rPr lang="en-US" sz="5500" i="1" dirty="0" smtClean="0"/>
              <a:t>Trace to </a:t>
            </a:r>
            <a:r>
              <a:rPr lang="en-US" sz="5500" i="1" dirty="0" err="1" smtClean="0">
                <a:latin typeface="Courier New" charset="0"/>
                <a:ea typeface="Courier New" charset="0"/>
                <a:cs typeface="Courier New" charset="0"/>
              </a:rPr>
              <a:t>ps.example.org</a:t>
            </a:r>
            <a:endParaRPr lang="is-IS" sz="55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--length 384						</a:t>
            </a:r>
            <a:r>
              <a:rPr lang="en-US" sz="5500" i="1" dirty="0" smtClean="0"/>
              <a:t>Send 384-byte packets</a:t>
            </a:r>
            <a:endParaRPr lang="is-IS" sz="55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	--hops 42					</a:t>
            </a:r>
            <a:r>
              <a:rPr lang="is-IS" sz="55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5500" i="1" dirty="0" smtClean="0"/>
              <a:t>Max. 42 hops to the destination</a:t>
            </a:r>
          </a:p>
          <a:p>
            <a:pPr marL="0" indent="0">
              <a:buNone/>
            </a:pP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	&gt; mytask.json</a:t>
            </a:r>
            <a:r>
              <a:rPr lang="is-IS" sz="5500" b="1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is-IS" sz="5500" b="1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5500" i="1" dirty="0" smtClean="0"/>
              <a:t>Redirect output to </a:t>
            </a:r>
            <a:r>
              <a:rPr lang="en-US" sz="5500" i="1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endParaRPr lang="en-US" sz="5500" i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sz="49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4900" b="1" dirty="0" smtClean="0"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sz="4900" dirty="0" smtClean="0"/>
              <a:t> </a:t>
            </a:r>
            <a:r>
              <a:rPr lang="en-US" sz="4900" dirty="0"/>
              <a:t>Exporting the task means </a:t>
            </a:r>
            <a:r>
              <a:rPr lang="en-US" sz="4900" dirty="0" err="1"/>
              <a:t>pScheduler</a:t>
            </a:r>
            <a:r>
              <a:rPr lang="en-US" sz="4900" dirty="0"/>
              <a:t> does not run it. </a:t>
            </a:r>
            <a:endParaRPr lang="en-US" sz="4900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2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Re-Using a Saved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--import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Import contents of 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--repeat PT10M				</a:t>
            </a:r>
            <a:r>
              <a:rPr lang="en-US" i="1" dirty="0" smtClean="0"/>
              <a:t>Repeat every 10 minutes*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--max-runs 20				</a:t>
            </a:r>
            <a:r>
              <a:rPr lang="en-US" i="1" dirty="0" smtClean="0"/>
              <a:t>Stop after </a:t>
            </a:r>
            <a:r>
              <a:rPr lang="en-US" i="1" dirty="0"/>
              <a:t>2</a:t>
            </a:r>
            <a:r>
              <a:rPr lang="en-US" i="1" dirty="0" smtClean="0"/>
              <a:t>0 </a:t>
            </a:r>
            <a:r>
              <a:rPr lang="en-US" i="1" dirty="0" smtClean="0"/>
              <a:t>runs</a:t>
            </a:r>
            <a:r>
              <a:rPr lang="en-US" i="1" dirty="0" smtClean="0"/>
              <a:t>*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.								</a:t>
            </a:r>
            <a:r>
              <a:rPr lang="en-US" i="1" dirty="0" smtClean="0"/>
              <a:t>Placeholder </a:t>
            </a:r>
            <a:r>
              <a:rPr lang="en-US" i="1" dirty="0"/>
              <a:t>for imported test type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ps.example.edu	</a:t>
            </a:r>
            <a:r>
              <a:rPr lang="en-US" i="1" dirty="0" smtClean="0"/>
              <a:t>Trace to </a:t>
            </a:r>
            <a:r>
              <a:rPr lang="en-US" i="1" dirty="0" err="1" smtClean="0">
                <a:latin typeface="Courier New" charset="0"/>
                <a:ea typeface="Courier New" charset="0"/>
                <a:cs typeface="Courier New" charset="0"/>
              </a:rPr>
              <a:t>ps.example.edu</a:t>
            </a:r>
            <a:r>
              <a:rPr lang="en-US" i="1" dirty="0"/>
              <a:t> </a:t>
            </a:r>
            <a:r>
              <a:rPr lang="en-US" i="1" dirty="0" smtClean="0"/>
              <a:t>*</a:t>
            </a: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/>
              <a:t>*These switches augment or change values specified in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r>
              <a:rPr lang="en-US" dirty="0" smtClean="0"/>
              <a:t>.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62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Clever Trick:  Editing Task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--import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i="1" dirty="0" smtClean="0"/>
              <a:t>Import contents of 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--repeat PT1H30M					</a:t>
            </a:r>
            <a:r>
              <a:rPr lang="en-US" i="1" dirty="0" smtClean="0"/>
              <a:t>Repeat every 90 minutes*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--max-runs 68						</a:t>
            </a:r>
            <a:r>
              <a:rPr lang="en-US" i="1" dirty="0" smtClean="0"/>
              <a:t>Stop after 68 successful runs*</a:t>
            </a:r>
          </a:p>
          <a:p>
            <a:pPr marL="0" indent="0">
              <a:buNone/>
            </a:pP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--export							</a:t>
            </a:r>
            <a:r>
              <a:rPr lang="en-US" i="1" dirty="0" smtClean="0"/>
              <a:t>Dump task JSON to standard output†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.									</a:t>
            </a:r>
            <a:r>
              <a:rPr lang="en-US" i="1" dirty="0" smtClean="0"/>
              <a:t>Placeholder </a:t>
            </a:r>
            <a:r>
              <a:rPr lang="en-US" i="1" dirty="0"/>
              <a:t>for imported test type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dest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ps.example.edu				</a:t>
            </a:r>
            <a:r>
              <a:rPr lang="en-US" i="1" dirty="0" smtClean="0"/>
              <a:t>Trace to 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ps.example.edu</a:t>
            </a:r>
            <a:r>
              <a:rPr lang="en-US" b="1" i="1" dirty="0"/>
              <a:t> </a:t>
            </a:r>
            <a:r>
              <a:rPr lang="en-US" i="1" dirty="0" smtClean="0"/>
              <a:t>*</a:t>
            </a:r>
          </a:p>
          <a:p>
            <a:pPr marL="0" indent="0">
              <a:buNone/>
            </a:pP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&gt;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othertask.json</a:t>
            </a:r>
            <a:r>
              <a:rPr lang="en-US" b="1" i="1" dirty="0">
                <a:latin typeface="Courier New" charset="0"/>
                <a:ea typeface="Courier New" charset="0"/>
                <a:cs typeface="Courier New" charset="0"/>
              </a:rPr>
              <a:t>				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i="1" dirty="0" smtClean="0"/>
              <a:t>Redirect output to </a:t>
            </a:r>
            <a:r>
              <a:rPr lang="en-US" b="1" i="1" dirty="0" err="1" smtClean="0">
                <a:latin typeface="Courier New" charset="0"/>
                <a:ea typeface="Courier New" charset="0"/>
                <a:cs typeface="Courier New" charset="0"/>
              </a:rPr>
              <a:t>othertask.json</a:t>
            </a:r>
            <a:endParaRPr lang="en-US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b="1" i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dirty="0" smtClean="0"/>
              <a:t>* These switches augment or change values specified in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mytask.json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†</a:t>
            </a:r>
            <a:r>
              <a:rPr lang="en-US" dirty="0"/>
              <a:t> </a:t>
            </a:r>
            <a:r>
              <a:rPr lang="en-US" dirty="0" smtClean="0"/>
              <a:t>Exporting the task means </a:t>
            </a:r>
            <a:r>
              <a:rPr lang="en-US" dirty="0" err="1" smtClean="0"/>
              <a:t>pScheduler</a:t>
            </a:r>
            <a:r>
              <a:rPr lang="en-US" dirty="0" smtClean="0"/>
              <a:t> does not run it. 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sz="2900" i="1" dirty="0" smtClean="0"/>
              <a:t>Line breaks and indentation added for clarity</a:t>
            </a:r>
            <a:r>
              <a:rPr lang="en-US" sz="2900" i="1" dirty="0"/>
              <a:t>.</a:t>
            </a:r>
            <a:endParaRPr lang="is-IS" sz="2900" b="1" i="1" dirty="0" smtClean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516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Tasking Commands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which we pause for breath.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8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Fetching a 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scheduler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result </a:t>
            </a:r>
            <a:r>
              <a:rPr lang="is-IS" b="1" i="1" u="sng" dirty="0" smtClean="0">
                <a:latin typeface="Courier New" charset="0"/>
                <a:ea typeface="Courier New" charset="0"/>
                <a:cs typeface="Courier New" charset="0"/>
              </a:rPr>
              <a:t>run-url</a:t>
            </a:r>
            <a:endParaRPr lang="is-IS" u="sng" dirty="0"/>
          </a:p>
          <a:p>
            <a:r>
              <a:rPr lang="is-IS" dirty="0" smtClean="0"/>
              <a:t>Prints the results of a past run as if it had just completed.</a:t>
            </a:r>
          </a:p>
          <a:p>
            <a:r>
              <a:rPr lang="is-IS" dirty="0" smtClean="0"/>
              <a:t>Useful switches</a:t>
            </a:r>
          </a:p>
          <a:p>
            <a:pPr marL="457200" lvl="1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--archivings</a:t>
            </a:r>
            <a:r>
              <a:rPr lang="is-IS" dirty="0" smtClean="0"/>
              <a:t> </a:t>
            </a:r>
            <a:r>
              <a:rPr lang="mr-IN" dirty="0" smtClean="0"/>
              <a:t>–</a:t>
            </a:r>
            <a:r>
              <a:rPr lang="is-IS" dirty="0" smtClean="0"/>
              <a:t> Show status of archivings</a:t>
            </a:r>
          </a:p>
          <a:p>
            <a:pPr marL="457200" lvl="1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--diags</a:t>
            </a:r>
            <a:r>
              <a:rPr lang="is-IS" dirty="0" smtClean="0"/>
              <a:t> </a:t>
            </a:r>
            <a:r>
              <a:rPr lang="mr-IN" dirty="0"/>
              <a:t>–</a:t>
            </a:r>
            <a:r>
              <a:rPr lang="is-IS" dirty="0"/>
              <a:t> Show </a:t>
            </a:r>
            <a:r>
              <a:rPr lang="is-IS" dirty="0" smtClean="0"/>
              <a:t>run diagnostic information</a:t>
            </a:r>
            <a:endParaRPr lang="is-IS" dirty="0"/>
          </a:p>
          <a:p>
            <a:pPr lvl="1"/>
            <a:endParaRPr lang="is-I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  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35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pScheduler</a:t>
            </a:r>
            <a:r>
              <a:rPr lang="en-US" dirty="0" smtClean="0"/>
              <a:t> is operated using a single command-line program:</a:t>
            </a:r>
          </a:p>
          <a:p>
            <a:pPr marL="0" indent="0" algn="ctr">
              <a:buNone/>
            </a:pPr>
            <a:r>
              <a:rPr lang="en-US" sz="4100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sz="4100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endParaRPr lang="en-US" sz="41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/>
          </a:p>
          <a:p>
            <a:r>
              <a:rPr lang="en-US" dirty="0" smtClean="0"/>
              <a:t>Autocompletes easily on most </a:t>
            </a:r>
            <a:r>
              <a:rPr lang="en-US" dirty="0"/>
              <a:t>systems</a:t>
            </a:r>
            <a:r>
              <a:rPr lang="en-US" dirty="0" smtClean="0"/>
              <a:t>:</a:t>
            </a:r>
            <a:endParaRPr lang="en-US" dirty="0"/>
          </a:p>
          <a:p>
            <a:pPr marL="0" indent="0" algn="ctr">
              <a:buNone/>
            </a:pPr>
            <a:r>
              <a:rPr lang="en-US" sz="4100" b="1" dirty="0" err="1" smtClean="0">
                <a:latin typeface="Courier New" charset="0"/>
                <a:ea typeface="Courier New" charset="0"/>
                <a:cs typeface="Courier New" charset="0"/>
              </a:rPr>
              <a:t>psc</a:t>
            </a:r>
            <a:r>
              <a:rPr lang="en-US" sz="41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4100" i="1" dirty="0" smtClean="0"/>
              <a:t>Tab</a:t>
            </a:r>
            <a:endParaRPr lang="en-US" sz="4100" b="1" i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71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Watching a Running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scheduler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watch </a:t>
            </a:r>
            <a:r>
              <a:rPr lang="is-IS" b="1" i="1" u="sng" dirty="0" smtClean="0">
                <a:latin typeface="Courier New" charset="0"/>
                <a:ea typeface="Courier New" charset="0"/>
                <a:cs typeface="Courier New" charset="0"/>
              </a:rPr>
              <a:t>task-url</a:t>
            </a:r>
            <a:endParaRPr lang="is-IS" b="1" i="1" u="sng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is-IS" dirty="0"/>
          </a:p>
          <a:p>
            <a:r>
              <a:rPr lang="is-IS" dirty="0" smtClean="0"/>
              <a:t>Shows results of runs of the task </a:t>
            </a:r>
            <a:r>
              <a:rPr lang="is-IS" b="1" i="1" dirty="0" smtClean="0">
                <a:latin typeface="Courier New" charset="0"/>
                <a:ea typeface="Courier New" charset="0"/>
                <a:cs typeface="Courier New" charset="0"/>
              </a:rPr>
              <a:t>task-url</a:t>
            </a:r>
            <a:r>
              <a:rPr lang="is-IS" dirty="0" smtClean="0"/>
              <a:t> as they are completed.</a:t>
            </a:r>
            <a:endParaRPr lang="is-I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4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Canceling a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scheduler cancel </a:t>
            </a:r>
            <a:r>
              <a:rPr lang="is-IS" b="1" i="1" u="sng" dirty="0" smtClean="0">
                <a:latin typeface="Courier New" charset="0"/>
                <a:ea typeface="Courier New" charset="0"/>
                <a:cs typeface="Courier New" charset="0"/>
              </a:rPr>
              <a:t>task-url</a:t>
            </a:r>
          </a:p>
          <a:p>
            <a:endParaRPr lang="is-IS" dirty="0" smtClean="0"/>
          </a:p>
          <a:p>
            <a:r>
              <a:rPr lang="is-IS" dirty="0" smtClean="0"/>
              <a:t>Removes all future runs of the task identified by </a:t>
            </a:r>
            <a:r>
              <a:rPr lang="is-IS" b="1" i="1" dirty="0" smtClean="0">
                <a:latin typeface="Courier New" charset="0"/>
                <a:ea typeface="Courier New" charset="0"/>
                <a:cs typeface="Courier New" charset="0"/>
              </a:rPr>
              <a:t>task-url</a:t>
            </a:r>
            <a:r>
              <a:rPr lang="is-IS" dirty="0" smtClean="0"/>
              <a:t>.</a:t>
            </a:r>
          </a:p>
          <a:p>
            <a:endParaRPr lang="is-IS" dirty="0" smtClean="0"/>
          </a:p>
          <a:p>
            <a:r>
              <a:rPr lang="is-IS" dirty="0" smtClean="0"/>
              <a:t>Does not halt runs in progress.</a:t>
            </a:r>
          </a:p>
          <a:p>
            <a:pPr lvl="1"/>
            <a:r>
              <a:rPr lang="is-IS" dirty="0" smtClean="0"/>
              <a:t>Planned for a future version.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2016, http://</a:t>
            </a:r>
            <a:r>
              <a:rPr lang="en-US" dirty="0" err="1" smtClean="0"/>
              <a:t>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88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 Commands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was, what is and what will be.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796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Looking at the Schedule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sz="2900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sz="2900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sz="2900" b="1" dirty="0" smtClean="0">
                <a:latin typeface="Courier New" charset="0"/>
                <a:ea typeface="Courier New" charset="0"/>
                <a:cs typeface="Courier New" charset="0"/>
              </a:rPr>
              <a:t> schedule [ </a:t>
            </a:r>
            <a:r>
              <a:rPr lang="en-US" sz="2900" b="1" u="sng" dirty="0" smtClean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900" b="1" dirty="0" smtClean="0">
                <a:latin typeface="Courier New" charset="0"/>
                <a:ea typeface="Courier New" charset="0"/>
                <a:cs typeface="Courier New" charset="0"/>
              </a:rPr>
              <a:t> [ </a:t>
            </a:r>
            <a:r>
              <a:rPr lang="en-US" sz="2900" b="1" u="sng" dirty="0" smtClean="0">
                <a:latin typeface="Courier New" charset="0"/>
                <a:ea typeface="Courier New" charset="0"/>
                <a:cs typeface="Courier New" charset="0"/>
              </a:rPr>
              <a:t>delta</a:t>
            </a:r>
            <a:r>
              <a:rPr lang="en-US" sz="2900" b="1" dirty="0" smtClean="0">
                <a:latin typeface="Courier New" charset="0"/>
                <a:ea typeface="Courier New" charset="0"/>
                <a:cs typeface="Courier New" charset="0"/>
              </a:rPr>
              <a:t> ] ] | </a:t>
            </a:r>
            <a:r>
              <a:rPr lang="en-US" sz="2900" b="1" u="sng" dirty="0" smtClean="0">
                <a:latin typeface="Courier New" charset="0"/>
                <a:ea typeface="Courier New" charset="0"/>
                <a:cs typeface="Courier New" charset="0"/>
              </a:rPr>
              <a:t>start-time</a:t>
            </a:r>
            <a:r>
              <a:rPr lang="en-US" sz="29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900" b="1" u="sng" dirty="0" smtClean="0">
                <a:latin typeface="Courier New" charset="0"/>
                <a:ea typeface="Courier New" charset="0"/>
                <a:cs typeface="Courier New" charset="0"/>
              </a:rPr>
              <a:t>end-time</a:t>
            </a:r>
          </a:p>
          <a:p>
            <a:endParaRPr lang="en-US" dirty="0" smtClean="0"/>
          </a:p>
          <a:p>
            <a:r>
              <a:rPr lang="en-US" dirty="0" smtClean="0"/>
              <a:t>Past, Present, Combination of Both</a:t>
            </a:r>
            <a:endParaRPr lang="is-IS" dirty="0" smtClean="0"/>
          </a:p>
          <a:p>
            <a:pPr marL="457200" lvl="1" indent="0">
              <a:buNone/>
            </a:pP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pscheduler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schedule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PT2H			</a:t>
            </a:r>
            <a:r>
              <a:rPr lang="en-US" dirty="0" smtClean="0"/>
              <a:t> </a:t>
            </a:r>
            <a:r>
              <a:rPr lang="en-US" i="1" dirty="0" smtClean="0"/>
              <a:t>From two hours back to now</a:t>
            </a:r>
            <a:endParaRPr lang="is-IS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pscheduler 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schedule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PT1H30M		</a:t>
            </a:r>
            <a:r>
              <a:rPr lang="en-US" i="1" dirty="0" smtClean="0"/>
              <a:t> From now to 90 minutes in </a:t>
            </a:r>
            <a:r>
              <a:rPr lang="en-US" i="1" dirty="0"/>
              <a:t>the </a:t>
            </a:r>
            <a:r>
              <a:rPr lang="en-US" i="1" dirty="0" smtClean="0"/>
              <a:t>future</a:t>
            </a:r>
            <a:endParaRPr lang="is-I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pscheduler schedule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–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PT2H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PT1H30M	</a:t>
            </a:r>
            <a:r>
              <a:rPr lang="en-US" i="1" dirty="0" smtClean="0"/>
              <a:t> </a:t>
            </a:r>
            <a:r>
              <a:rPr lang="en-US" i="1" dirty="0"/>
              <a:t>Two hours </a:t>
            </a:r>
            <a:r>
              <a:rPr lang="en-US" i="1" dirty="0" smtClean="0"/>
              <a:t>back to 90 minutes in the future</a:t>
            </a: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endParaRPr lang="is-I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Absolute Range</a:t>
            </a:r>
            <a:endParaRPr lang="is-IS" dirty="0" smtClean="0"/>
          </a:p>
          <a:p>
            <a:pPr marL="457200" lvl="1" indent="0">
              <a:buNone/>
            </a:pP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pscheduler schedule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2017-08-09T12:30:00 2017-08-09T13:15:00</a:t>
            </a:r>
          </a:p>
          <a:p>
            <a:pPr marL="457200" lvl="1" indent="0">
              <a:buNone/>
            </a:pPr>
            <a:endParaRPr lang="is-IS" dirty="0" smtClean="0"/>
          </a:p>
          <a:p>
            <a:r>
              <a:rPr lang="is-IS" dirty="0" smtClean="0"/>
              <a:t>See </a:t>
            </a:r>
            <a:r>
              <a:rPr lang="is-IS" b="1" dirty="0" smtClean="0">
                <a:latin typeface="Courier New" charset="0"/>
                <a:ea typeface="Courier New" charset="0"/>
                <a:cs typeface="Courier New" charset="0"/>
              </a:rPr>
              <a:t>--help</a:t>
            </a:r>
            <a:r>
              <a:rPr lang="is-IS" dirty="0" smtClean="0"/>
              <a:t> for other options.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32C40-988E-A444-8E8A-8658EA9E7168}" type="datetime4">
              <a:rPr lang="en-US" smtClean="0"/>
              <a:t>March 23,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schedule</a:t>
            </a:r>
            <a:r>
              <a:rPr lang="en-US" dirty="0" smtClean="0"/>
              <a:t> 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34516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2017-03-22T17:22:36-04:00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- 2017-03-22T17:22:44-04:00 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(Running)</a:t>
            </a: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trace --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ps.example.net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(Run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with tool 'traceroute')</a:t>
            </a:r>
          </a:p>
          <a:p>
            <a:pPr marL="0" indent="0">
              <a:buNone/>
            </a:pP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https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://ps3.example.net/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/tasks/123/runs/456</a:t>
            </a:r>
          </a:p>
          <a:p>
            <a:pPr marL="0" indent="0">
              <a:buNone/>
            </a:pP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2017-03-22T17:22:47-04:00 - 2017-03-22T17:23:03-04:00  (On Deck)</a:t>
            </a:r>
          </a:p>
          <a:p>
            <a:pPr marL="0" indent="0">
              <a:buNone/>
            </a:pP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--count 10 --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ps4.example.edu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--interval PT1S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--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length 1000 (Run with tool 'ping')</a:t>
            </a:r>
          </a:p>
          <a:p>
            <a:pPr marL="0" indent="0">
              <a:buNone/>
            </a:pP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https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://ps3.example.net/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/tasks/234/runs/567</a:t>
            </a:r>
          </a:p>
          <a:p>
            <a:pPr marL="0" indent="0">
              <a:buNone/>
            </a:pPr>
            <a:endParaRPr lang="en-US" sz="16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2017-03-22T17:23:33-04:00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- 2017-03-22T17:23:41-04:00  (Pending)</a:t>
            </a:r>
          </a:p>
          <a:p>
            <a:pPr marL="0" indent="0">
              <a:buNone/>
            </a:pP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throughput --</a:t>
            </a:r>
            <a:r>
              <a:rPr lang="en-US" sz="16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test.example.org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 (Run </a:t>
            </a: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with tool 'traceroute')</a:t>
            </a:r>
          </a:p>
          <a:p>
            <a:pPr marL="0" indent="0">
              <a:buNone/>
            </a:pPr>
            <a:r>
              <a:rPr lang="en-US" sz="1600" b="1" dirty="0">
                <a:latin typeface="Courier New" charset="0"/>
                <a:ea typeface="Courier New" charset="0"/>
                <a:cs typeface="Courier New" charset="0"/>
              </a:rPr>
              <a:t>https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://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border.example.org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sz="16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600" b="1" dirty="0" smtClean="0">
                <a:latin typeface="Courier New" charset="0"/>
                <a:ea typeface="Courier New" charset="0"/>
                <a:cs typeface="Courier New" charset="0"/>
              </a:rPr>
              <a:t>/tasks/345/runs/678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34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88200" y="1815584"/>
            <a:ext cx="1320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accent1">
                    <a:lumMod val="75000"/>
                  </a:schemeClr>
                </a:solidFill>
              </a:rPr>
              <a:t>Run State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9" name="Straight Arrow Connector 8"/>
          <p:cNvCxnSpPr>
            <a:stCxn id="7" idx="0"/>
          </p:cNvCxnSpPr>
          <p:nvPr/>
        </p:nvCxnSpPr>
        <p:spPr>
          <a:xfrm flipV="1">
            <a:off x="7848600" y="1402282"/>
            <a:ext cx="8467" cy="413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7984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 States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Pending</a:t>
            </a:r>
            <a:r>
              <a:rPr lang="en-US" b="1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The run’s scheduled time is in the future.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On Deck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pScheduler</a:t>
            </a:r>
            <a:r>
              <a:rPr lang="en-US" dirty="0" smtClean="0"/>
              <a:t> is preparing to run the test.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Running </a:t>
            </a:r>
            <a:r>
              <a:rPr lang="mr-IN" dirty="0" smtClean="0"/>
              <a:t>–</a:t>
            </a:r>
            <a:r>
              <a:rPr lang="en-US" dirty="0" smtClean="0"/>
              <a:t> The run is underway.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Finished</a:t>
            </a:r>
            <a:r>
              <a:rPr lang="en-US" b="1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The run completed successfully.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Overdue </a:t>
            </a:r>
            <a:r>
              <a:rPr lang="mr-IN" dirty="0" smtClean="0"/>
              <a:t>–</a:t>
            </a:r>
            <a:r>
              <a:rPr lang="en-US" dirty="0" smtClean="0"/>
              <a:t> The run started but never finished.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Missed </a:t>
            </a:r>
            <a:r>
              <a:rPr lang="mr-IN" dirty="0" smtClean="0"/>
              <a:t>–</a:t>
            </a:r>
            <a:r>
              <a:rPr lang="en-US" dirty="0" smtClean="0"/>
              <a:t> The run never happened.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Failed </a:t>
            </a:r>
            <a:r>
              <a:rPr lang="mr-IN" dirty="0" smtClean="0"/>
              <a:t>–</a:t>
            </a:r>
            <a:r>
              <a:rPr lang="en-US" dirty="0" smtClean="0"/>
              <a:t> An error occurred during the run.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Non-Starter </a:t>
            </a:r>
            <a:r>
              <a:rPr lang="mr-IN" dirty="0" smtClean="0"/>
              <a:t>–</a:t>
            </a:r>
            <a:r>
              <a:rPr lang="en-US" dirty="0" smtClean="0"/>
              <a:t> The run could not be scheduled.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Canceled </a:t>
            </a:r>
            <a:r>
              <a:rPr lang="mr-IN" dirty="0" smtClean="0"/>
              <a:t>–</a:t>
            </a:r>
            <a:r>
              <a:rPr lang="en-US" dirty="0" smtClean="0"/>
              <a:t> The run’s task was canceled.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91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3078" y="1041400"/>
            <a:ext cx="2415821" cy="3623733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Visualizing the Schedule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199" y="1303820"/>
            <a:ext cx="6087533" cy="3290803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 plot-schedule</a:t>
            </a:r>
          </a:p>
          <a:p>
            <a:endParaRPr lang="en-US" dirty="0" smtClean="0"/>
          </a:p>
          <a:p>
            <a:r>
              <a:rPr lang="en-US" dirty="0" smtClean="0"/>
              <a:t>Shows timeline based on scheduling types (exclusive, normal, background, non-starting)</a:t>
            </a:r>
          </a:p>
          <a:p>
            <a:r>
              <a:rPr lang="en-US" dirty="0" smtClean="0"/>
              <a:t>Same syntax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schedule</a:t>
            </a:r>
            <a:r>
              <a:rPr lang="en-US" dirty="0" smtClean="0"/>
              <a:t>.</a:t>
            </a:r>
          </a:p>
          <a:p>
            <a:r>
              <a:rPr lang="en-US" dirty="0" smtClean="0"/>
              <a:t>Produces a PNG file on standard output.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AA685-74BB-F34C-B5BF-B085B898A22D}" type="datetime4">
              <a:rPr lang="en-US" smtClean="0"/>
              <a:t>March 22,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17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Watching the Schedule in Real Time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monitor</a:t>
            </a:r>
          </a:p>
          <a:p>
            <a:r>
              <a:rPr lang="en-US" dirty="0" smtClean="0"/>
              <a:t>Like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top(1)</a:t>
            </a:r>
            <a:endParaRPr lang="en-US" dirty="0"/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Space</a:t>
            </a:r>
            <a:r>
              <a:rPr lang="en-US" dirty="0" smtClean="0"/>
              <a:t> to refresh</a:t>
            </a:r>
          </a:p>
          <a:p>
            <a:pPr lvl="1"/>
            <a:r>
              <a:rPr lang="en-US" dirty="0" smtClean="0"/>
              <a:t>Automatically refreshes every few seconds</a:t>
            </a:r>
          </a:p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Q</a:t>
            </a:r>
            <a:r>
              <a:rPr lang="en-US" dirty="0" smtClean="0"/>
              <a:t> or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Esc</a:t>
            </a:r>
            <a:r>
              <a:rPr lang="en-US" dirty="0" smtClean="0"/>
              <a:t> to quit</a:t>
            </a:r>
          </a:p>
          <a:p>
            <a:r>
              <a:rPr lang="en-US" dirty="0" smtClean="0"/>
              <a:t>See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--help</a:t>
            </a:r>
            <a:r>
              <a:rPr lang="en-US" dirty="0" smtClean="0"/>
              <a:t> for additional options.</a:t>
            </a:r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AA685-74BB-F34C-B5BF-B085B898A22D}" type="datetime4">
              <a:rPr lang="en-US" smtClean="0"/>
              <a:t>March 23,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720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monitor</a:t>
            </a:r>
            <a:r>
              <a:rPr lang="en-US" dirty="0" smtClean="0"/>
              <a:t> Output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2017-03-22T17:58:26-04:00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 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Monitor    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  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ps8.core.example.net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────────────────────────────────────────────────────────────────────────────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2017-03-21T15:01:34-04:00 Finished    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simplestream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dev6</a:t>
            </a:r>
          </a:p>
          <a:p>
            <a:pPr marL="0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2017-03-21T15:40:24-04:00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Finished    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simplestream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dev6</a:t>
            </a: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2017-03-21T15:40:39-04:00 Finished    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simplestream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dev6</a:t>
            </a: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2017-03-22T17:57:30-04:00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Failed 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2017-03-22T17:57:45-04:00 Finished 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2017-03-22T17:58:00-04:00 Finished 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2017-03-22T17:58:09-04:00 Finished     </a:t>
            </a:r>
            <a:r>
              <a:rPr lang="en-US" sz="1200" b="1" u="sng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u="sng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u="sng" dirty="0" err="1" smtClean="0">
                <a:latin typeface="Courier New" charset="0"/>
                <a:ea typeface="Courier New" charset="0"/>
                <a:cs typeface="Courier New" charset="0"/>
              </a:rPr>
              <a:t>www.google.com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     </a:t>
            </a:r>
            <a:r>
              <a:rPr lang="en-US" sz="1200" b="1" u="sng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      </a:t>
            </a:r>
            <a:endParaRPr lang="en-US" sz="1200" b="1" u="sng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2017-03-22T17:58:15-04:00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Running 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      </a:t>
            </a:r>
          </a:p>
          <a:p>
            <a:pPr marL="0" indent="0">
              <a:buNone/>
            </a:pP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2017-03-22T17:58:24-04:00 Running      </a:t>
            </a:r>
            <a:r>
              <a:rPr lang="en-US" sz="1200" b="1" u="sng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u="sng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u="sng" dirty="0" err="1">
                <a:latin typeface="Courier New" charset="0"/>
                <a:ea typeface="Courier New" charset="0"/>
                <a:cs typeface="Courier New" charset="0"/>
              </a:rPr>
              <a:t>www.google.com</a:t>
            </a:r>
            <a:r>
              <a:rPr lang="en-US" sz="1200" b="1" u="sng" dirty="0">
                <a:latin typeface="Courier New" charset="0"/>
                <a:ea typeface="Courier New" charset="0"/>
                <a:cs typeface="Courier New" charset="0"/>
              </a:rPr>
              <a:t>            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2017-03-22T17:59:24-04:00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On Deck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     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www.google.com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2017-03-22T17:59:30-04:00 Pending  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2017-03-22T17:59:39-04:00 Pending     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rtt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www.google.com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2017-03-22T17:59:45-04:00 Pending      trace --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dest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AA685-74BB-F34C-B5BF-B085B898A22D}" type="datetime4">
              <a:rPr lang="en-US" smtClean="0"/>
              <a:t>March 22, 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38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162799" y="3293533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Running Now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62800" y="2096078"/>
            <a:ext cx="1981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Finished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Running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62800" y="3833355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To Be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Run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Later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26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Diagnostic and System Commands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going on?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54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Command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All commands follow the same format: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u="sng" dirty="0">
                <a:latin typeface="Courier New" charset="0"/>
                <a:ea typeface="Courier New" charset="0"/>
                <a:cs typeface="Courier New" charset="0"/>
              </a:rPr>
              <a:t>command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[ </a:t>
            </a:r>
            <a:r>
              <a:rPr lang="en-US" b="1" i="1" u="sng" dirty="0" err="1">
                <a:latin typeface="Courier New" charset="0"/>
                <a:ea typeface="Courier New" charset="0"/>
                <a:cs typeface="Courier New" charset="0"/>
              </a:rPr>
              <a:t>arg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is-IS" b="1" dirty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]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5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Checking up on </a:t>
            </a:r>
            <a:r>
              <a:rPr lang="en-US" dirty="0" err="1" smtClean="0"/>
              <a:t>pScheduler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ping </a:t>
            </a:r>
            <a:r>
              <a:rPr lang="en-US" b="1" i="1" u="sng" dirty="0" smtClean="0">
                <a:latin typeface="Courier New" charset="0"/>
                <a:ea typeface="Courier New" charset="0"/>
                <a:cs typeface="Courier New" charset="0"/>
              </a:rPr>
              <a:t>hostname</a:t>
            </a:r>
          </a:p>
          <a:p>
            <a:endParaRPr lang="en-US" dirty="0"/>
          </a:p>
          <a:p>
            <a:r>
              <a:rPr lang="en-US" dirty="0" smtClean="0"/>
              <a:t>Ping a </a:t>
            </a:r>
            <a:r>
              <a:rPr lang="en-US" dirty="0" err="1" smtClean="0"/>
              <a:t>pScheduler</a:t>
            </a:r>
            <a:r>
              <a:rPr lang="en-US" dirty="0" smtClean="0"/>
              <a:t> host:</a:t>
            </a:r>
          </a:p>
          <a:p>
            <a:pPr marL="457200" lvl="1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ping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ps.example.net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on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ps.example.net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is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alive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Host does not respond:</a:t>
            </a:r>
          </a:p>
          <a:p>
            <a:pPr marL="457200" lvl="1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ping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nobody-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home.example.edu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nobody-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home.example.edu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: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Request timed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out</a:t>
            </a:r>
          </a:p>
          <a:p>
            <a:pPr marL="457200" lvl="1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 smtClean="0"/>
              <a:t>Non-</a:t>
            </a:r>
            <a:r>
              <a:rPr lang="en-US" dirty="0" err="1" smtClean="0"/>
              <a:t>pScheduler</a:t>
            </a:r>
            <a:r>
              <a:rPr lang="en-US" dirty="0" smtClean="0"/>
              <a:t> host:</a:t>
            </a:r>
          </a:p>
          <a:p>
            <a:pPr marL="457200" lvl="1" indent="0">
              <a:buNone/>
            </a:pP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ping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www.perfsonar.net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is not running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is-I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32C40-988E-A444-8E8A-8658EA9E716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Checking the Clock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0824"/>
            <a:ext cx="8229600" cy="3453800"/>
          </a:xfrm>
        </p:spPr>
        <p:txBody>
          <a:bodyPr>
            <a:noAutofit/>
          </a:bodyPr>
          <a:lstStyle/>
          <a:p>
            <a:r>
              <a:rPr lang="en-US" sz="1400" dirty="0" smtClean="0"/>
              <a:t>Local Host</a:t>
            </a:r>
          </a:p>
          <a:p>
            <a:pPr marL="457200" lvl="1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</a:t>
            </a: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      2017-03-22T19:54:08.772108-04:00 synchronized  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localhost</a:t>
            </a:r>
          </a:p>
          <a:p>
            <a:pPr marL="457200" lvl="1" indent="0">
              <a:buNone/>
            </a:pPr>
            <a:endParaRPr lang="en-US" sz="1200" dirty="0" smtClean="0"/>
          </a:p>
          <a:p>
            <a:r>
              <a:rPr lang="en-US" sz="1400" dirty="0" smtClean="0"/>
              <a:t>Local and Remote Host, Clocks in Sync</a:t>
            </a:r>
          </a:p>
          <a:p>
            <a:pPr marL="457200" lvl="1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sz="1200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 clock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goodclock.example.org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      2017-03-22T19:56:40.568515-04:00 synchronized   localhost</a:t>
            </a: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      2017-03-22T23:56:40.762252+00:00 synchronized  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goodclock.example.org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difference PT0.193737S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safe</a:t>
            </a:r>
          </a:p>
          <a:p>
            <a:pPr marL="457200" lvl="1" indent="0">
              <a:buNone/>
            </a:pPr>
            <a:endParaRPr lang="en-US" sz="1400" dirty="0"/>
          </a:p>
          <a:p>
            <a:r>
              <a:rPr lang="en-US" sz="1400" dirty="0" smtClean="0"/>
              <a:t>Local and Remote Host, Clocks Out of Sync</a:t>
            </a:r>
          </a:p>
          <a:p>
            <a:pPr marL="457200" lvl="1" indent="0">
              <a:buNone/>
            </a:pP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%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badclock.example.org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      2017-03-22T19:54:34.022644-04:00 synchronized   localhost</a:t>
            </a: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clock      2017-03-22T23:56:18.769824+00:00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unsynchronized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badclock.example.org</a:t>
            </a:r>
            <a:endParaRPr lang="en-US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sz="1200" b="1" dirty="0">
                <a:latin typeface="Courier New" charset="0"/>
                <a:ea typeface="Courier New" charset="0"/>
                <a:cs typeface="Courier New" charset="0"/>
              </a:rPr>
              <a:t>difference PT1M44.74718S </a:t>
            </a:r>
            <a:r>
              <a:rPr lang="en-US" sz="1200" b="1" dirty="0" smtClean="0">
                <a:latin typeface="Courier New" charset="0"/>
                <a:ea typeface="Courier New" charset="0"/>
                <a:cs typeface="Courier New" charset="0"/>
              </a:rPr>
              <a:t>unsafe</a:t>
            </a:r>
            <a:endParaRPr lang="en-US" sz="1200" dirty="0" smtClean="0"/>
          </a:p>
          <a:p>
            <a:endParaRPr lang="en-US" sz="14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41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544389" y="3126377"/>
            <a:ext cx="566057" cy="1915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3918857" y="4484914"/>
            <a:ext cx="60089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04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Pause and Resume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pause [ </a:t>
            </a:r>
            <a:r>
              <a:rPr lang="en-US" b="1" i="1" dirty="0" smtClean="0">
                <a:latin typeface="Courier New" charset="0"/>
                <a:ea typeface="Courier New" charset="0"/>
                <a:cs typeface="Courier New" charset="0"/>
              </a:rPr>
              <a:t>duration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]</a:t>
            </a:r>
          </a:p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resume</a:t>
            </a:r>
          </a:p>
          <a:p>
            <a:r>
              <a:rPr lang="en-US" dirty="0" smtClean="0"/>
              <a:t>Stops the system from running tests for a period of time or forever.</a:t>
            </a:r>
          </a:p>
          <a:p>
            <a:r>
              <a:rPr lang="en-US" dirty="0" smtClean="0"/>
              <a:t>Must be run on the </a:t>
            </a:r>
            <a:r>
              <a:rPr lang="en-US" dirty="0" err="1" smtClean="0"/>
              <a:t>pScheduler</a:t>
            </a:r>
            <a:r>
              <a:rPr lang="en-US" dirty="0" smtClean="0"/>
              <a:t> server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root</a:t>
            </a:r>
            <a:r>
              <a:rPr lang="en-US" dirty="0" smtClean="0"/>
              <a:t> or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721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Enabling Debugging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debug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on|off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[ </a:t>
            </a:r>
            <a:r>
              <a:rPr lang="en-US" b="1" i="1" u="sng" dirty="0" smtClean="0">
                <a:latin typeface="Courier New" charset="0"/>
                <a:ea typeface="Courier New" charset="0"/>
                <a:cs typeface="Courier New" charset="0"/>
              </a:rPr>
              <a:t>service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b="1" dirty="0" smtClean="0">
                <a:latin typeface="Courier New" charset="0"/>
                <a:ea typeface="Courier New" charset="0"/>
                <a:cs typeface="Courier New" charset="0"/>
              </a:rPr>
              <a:t>…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]</a:t>
            </a:r>
          </a:p>
          <a:p>
            <a:pPr marL="0" indent="0" algn="ctr">
              <a:buNone/>
            </a:pP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dirty="0"/>
              <a:t>Enables or disables debugging in various </a:t>
            </a:r>
            <a:r>
              <a:rPr lang="en-US" dirty="0" err="1"/>
              <a:t>pScheduler</a:t>
            </a:r>
            <a:r>
              <a:rPr lang="en-US" dirty="0"/>
              <a:t> services on the local system.</a:t>
            </a:r>
          </a:p>
          <a:p>
            <a:r>
              <a:rPr lang="en-US" dirty="0"/>
              <a:t>Output goes to </a:t>
            </a:r>
            <a:r>
              <a:rPr lang="en-US" dirty="0" smtClean="0"/>
              <a:t>syslog</a:t>
            </a:r>
          </a:p>
          <a:p>
            <a:pPr lvl="1"/>
            <a:r>
              <a:rPr lang="en-US" dirty="0" smtClean="0"/>
              <a:t>Usually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var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/log/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/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pscheduler.log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Must be run as 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root</a:t>
            </a:r>
            <a:r>
              <a:rPr lang="en-US" dirty="0"/>
              <a:t> or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Services:  (Default is to operate on </a:t>
            </a:r>
            <a:r>
              <a:rPr lang="en-US" b="1" i="1" u="sng" dirty="0"/>
              <a:t>all</a:t>
            </a:r>
            <a:r>
              <a:rPr lang="en-US" dirty="0"/>
              <a:t> services.)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ticker</a:t>
            </a:r>
            <a:r>
              <a:rPr lang="en-US" dirty="0"/>
              <a:t>		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runner			 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api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dirty="0"/>
              <a:t>		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archiver</a:t>
            </a:r>
            <a:endParaRPr lang="en-US" b="1" dirty="0">
              <a:solidFill>
                <a:srgbClr val="FF0000"/>
              </a:solidFill>
            </a:endParaRPr>
          </a:p>
          <a:p>
            <a:r>
              <a:rPr lang="en-US" b="1" dirty="0">
                <a:solidFill>
                  <a:srgbClr val="FF0000"/>
                </a:solidFill>
              </a:rPr>
              <a:t>This command is for debugging </a:t>
            </a:r>
            <a:r>
              <a:rPr lang="en-US" b="1" dirty="0" err="1">
                <a:solidFill>
                  <a:srgbClr val="FF0000"/>
                </a:solidFill>
              </a:rPr>
              <a:t>pScheduler</a:t>
            </a:r>
            <a:r>
              <a:rPr lang="en-US" b="1" dirty="0">
                <a:solidFill>
                  <a:srgbClr val="FF0000"/>
                </a:solidFill>
              </a:rPr>
              <a:t>, not for test diagnostics.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94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Diagnostic Dump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diags</a:t>
            </a:r>
            <a:endParaRPr lang="en-US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 smtClean="0"/>
          </a:p>
          <a:p>
            <a:r>
              <a:rPr lang="en-US" dirty="0" smtClean="0"/>
              <a:t>Dumps a plethora of information about the system that is useful in diagnosing problems.</a:t>
            </a:r>
          </a:p>
          <a:p>
            <a:pPr lvl="1"/>
            <a:r>
              <a:rPr lang="en-US" dirty="0" smtClean="0"/>
              <a:t>Most times the API is sufficient.</a:t>
            </a:r>
          </a:p>
          <a:p>
            <a:r>
              <a:rPr lang="en-US" dirty="0" smtClean="0"/>
              <a:t>Use </a:t>
            </a:r>
            <a:r>
              <a:rPr lang="en-US" dirty="0"/>
              <a:t>at the direction of the development team</a:t>
            </a:r>
            <a:r>
              <a:rPr lang="en-US" dirty="0" smtClean="0"/>
              <a:t>.</a:t>
            </a:r>
          </a:p>
          <a:p>
            <a:r>
              <a:rPr lang="en-US" dirty="0" smtClean="0"/>
              <a:t>Must be run as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root</a:t>
            </a:r>
            <a:r>
              <a:rPr lang="en-US" dirty="0" smtClean="0"/>
              <a:t>.</a:t>
            </a:r>
          </a:p>
          <a:p>
            <a:r>
              <a:rPr lang="en-US" dirty="0" smtClean="0"/>
              <a:t>Output can </a:t>
            </a:r>
            <a:r>
              <a:rPr lang="en-US" dirty="0"/>
              <a:t>be very large (75-100 MB</a:t>
            </a:r>
            <a:r>
              <a:rPr lang="en-US" dirty="0" smtClean="0"/>
              <a:t>).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23,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0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--help</a:t>
            </a:r>
            <a:r>
              <a:rPr lang="en-US" dirty="0" smtClean="0"/>
              <a:t> switch can be </a:t>
            </a:r>
            <a:r>
              <a:rPr lang="en-US" dirty="0" smtClean="0"/>
              <a:t>used at any point along the </a:t>
            </a:r>
            <a:r>
              <a:rPr lang="en-US" dirty="0" smtClean="0"/>
              <a:t>command line for </a:t>
            </a:r>
            <a:r>
              <a:rPr lang="en-US" dirty="0" smtClean="0"/>
              <a:t>context-sensitive assistance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marL="0" indent="0" algn="ctr">
              <a:buNone/>
            </a:pP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--help</a:t>
            </a:r>
          </a:p>
          <a:p>
            <a:pPr marL="0" indent="0" algn="ctr">
              <a:buNone/>
            </a:pP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scheduler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b="1" i="1" u="sng" dirty="0" smtClean="0">
                <a:latin typeface="Courier New" charset="0"/>
                <a:ea typeface="Courier New" charset="0"/>
                <a:cs typeface="Courier New" charset="0"/>
              </a:rPr>
              <a:t>command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 --help</a:t>
            </a: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5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Program(</a:t>
            </a:r>
            <a:r>
              <a:rPr lang="en-US" dirty="0" err="1" smtClean="0"/>
              <a:t>ming</a:t>
            </a:r>
            <a:r>
              <a:rPr lang="en-US" dirty="0" smtClean="0"/>
              <a:t>)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Everything depicted here can be done through </a:t>
            </a:r>
            <a:r>
              <a:rPr lang="en-US" dirty="0" err="1" smtClean="0"/>
              <a:t>pScheduler’s</a:t>
            </a:r>
            <a:r>
              <a:rPr lang="en-US" dirty="0" smtClean="0"/>
              <a:t> REST API.</a:t>
            </a:r>
          </a:p>
          <a:p>
            <a:endParaRPr lang="en-US" dirty="0" smtClean="0"/>
          </a:p>
          <a:p>
            <a:r>
              <a:rPr lang="en-US" dirty="0" smtClean="0"/>
              <a:t>Consider using that for programmatic access to </a:t>
            </a:r>
            <a:r>
              <a:rPr lang="en-US" dirty="0" err="1" smtClean="0"/>
              <a:t>pScheduler</a:t>
            </a:r>
            <a:r>
              <a:rPr lang="en-US" dirty="0" smtClean="0"/>
              <a:t> instead of trying to run the CLI and parse the output.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4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Tasking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Making Measurements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22,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6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b="1" dirty="0" smtClean="0">
                <a:latin typeface="Courier New" charset="0"/>
                <a:ea typeface="Courier New" charset="0"/>
                <a:cs typeface="Courier New" charset="0"/>
              </a:rPr>
              <a:t>task</a:t>
            </a:r>
            <a:r>
              <a:rPr lang="en-US" dirty="0" smtClean="0"/>
              <a:t> Command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Asks </a:t>
            </a:r>
            <a:r>
              <a:rPr lang="en-US" dirty="0" err="1" smtClean="0"/>
              <a:t>pScheduler</a:t>
            </a:r>
            <a:r>
              <a:rPr lang="en-US" dirty="0" smtClean="0"/>
              <a:t> to do some work</a:t>
            </a:r>
          </a:p>
          <a:p>
            <a:endParaRPr lang="en-US" dirty="0" smtClean="0"/>
          </a:p>
          <a:p>
            <a:r>
              <a:rPr lang="en-US" dirty="0" smtClean="0"/>
              <a:t>Replaces the </a:t>
            </a: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bwctl</a:t>
            </a:r>
            <a:r>
              <a:rPr lang="en-US" dirty="0" smtClean="0"/>
              <a:t> family of commands used in earlier versions of perfSONAR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E32C40-988E-A444-8E8A-8658EA9E716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26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Synopsis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 marL="0" indent="0" algn="ctr">
              <a:buNone/>
            </a:pPr>
            <a:r>
              <a:rPr lang="en-US" sz="3800" b="1" dirty="0" err="1" smtClean="0">
                <a:latin typeface="Courier New" charset="0"/>
                <a:ea typeface="Courier New" charset="0"/>
                <a:cs typeface="Courier New" charset="0"/>
              </a:rPr>
              <a:t>pscheduler</a:t>
            </a:r>
            <a:r>
              <a:rPr lang="en-US" sz="3800" b="1" dirty="0" smtClean="0">
                <a:latin typeface="Courier New" charset="0"/>
                <a:ea typeface="Courier New" charset="0"/>
                <a:cs typeface="Courier New" charset="0"/>
              </a:rPr>
              <a:t> task [ </a:t>
            </a:r>
            <a:r>
              <a:rPr lang="en-US" sz="3800" b="1" i="1" u="sng" dirty="0" smtClean="0">
                <a:latin typeface="Courier New" charset="0"/>
                <a:ea typeface="Courier New" charset="0"/>
                <a:cs typeface="Courier New" charset="0"/>
              </a:rPr>
              <a:t>task-opts</a:t>
            </a:r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800" b="1" dirty="0" smtClean="0">
                <a:latin typeface="Courier New" charset="0"/>
                <a:ea typeface="Courier New" charset="0"/>
                <a:cs typeface="Courier New" charset="0"/>
              </a:rPr>
              <a:t>]</a:t>
            </a:r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800" b="1" i="1" u="sng" dirty="0" smtClean="0">
                <a:latin typeface="Courier New" charset="0"/>
                <a:ea typeface="Courier New" charset="0"/>
                <a:cs typeface="Courier New" charset="0"/>
              </a:rPr>
              <a:t>test</a:t>
            </a:r>
            <a:r>
              <a:rPr lang="en-US" sz="3800" b="1" dirty="0" smtClean="0">
                <a:latin typeface="Courier New" charset="0"/>
                <a:ea typeface="Courier New" charset="0"/>
                <a:cs typeface="Courier New" charset="0"/>
              </a:rPr>
              <a:t> [</a:t>
            </a:r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800" b="1" i="1" u="sng" dirty="0" smtClean="0">
                <a:latin typeface="Courier New" charset="0"/>
                <a:ea typeface="Courier New" charset="0"/>
                <a:cs typeface="Courier New" charset="0"/>
              </a:rPr>
              <a:t>test-opts</a:t>
            </a:r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3800" b="1" dirty="0">
                <a:latin typeface="Courier New" charset="0"/>
                <a:ea typeface="Courier New" charset="0"/>
                <a:cs typeface="Courier New" charset="0"/>
              </a:rPr>
              <a:t>]</a:t>
            </a:r>
            <a:endParaRPr lang="en-US" b="1" i="1" u="sng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lang="en-US" b="1" i="1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task-opts </a:t>
            </a:r>
            <a:r>
              <a:rPr lang="en-US" sz="3800" dirty="0" smtClean="0"/>
              <a:t>– Switches related to everything but the test itself</a:t>
            </a:r>
          </a:p>
          <a:p>
            <a:pPr lvl="1"/>
            <a:r>
              <a:rPr lang="en-US" sz="3400" dirty="0" smtClean="0"/>
              <a:t>Scheduling</a:t>
            </a:r>
          </a:p>
          <a:p>
            <a:pPr lvl="1"/>
            <a:r>
              <a:rPr lang="en-US" sz="3400" dirty="0" smtClean="0"/>
              <a:t>Tool Selection</a:t>
            </a:r>
            <a:endParaRPr lang="en-US" sz="3400" dirty="0" smtClean="0"/>
          </a:p>
          <a:p>
            <a:pPr lvl="1"/>
            <a:r>
              <a:rPr lang="en-US" sz="3400" dirty="0" smtClean="0"/>
              <a:t>Other </a:t>
            </a:r>
            <a:r>
              <a:rPr lang="en-US" sz="3400" dirty="0" smtClean="0"/>
              <a:t>(archiving, output </a:t>
            </a:r>
            <a:r>
              <a:rPr lang="en-US" sz="3400" dirty="0" smtClean="0"/>
              <a:t>format, etc.)</a:t>
            </a:r>
          </a:p>
          <a:p>
            <a:endParaRPr lang="en-US" sz="3800" dirty="0" smtClean="0"/>
          </a:p>
          <a:p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test </a:t>
            </a:r>
            <a:r>
              <a:rPr lang="en-US" sz="3800" dirty="0" smtClean="0"/>
              <a:t> – What test the task is to perform (e.g., </a:t>
            </a:r>
            <a:r>
              <a:rPr lang="en-US" sz="3800" dirty="0" smtClean="0">
                <a:latin typeface="Courier New" charset="0"/>
                <a:ea typeface="Courier New" charset="0"/>
                <a:cs typeface="Courier New" charset="0"/>
              </a:rPr>
              <a:t>throughput</a:t>
            </a:r>
            <a:r>
              <a:rPr lang="en-US" sz="3800" dirty="0" smtClean="0"/>
              <a:t> or </a:t>
            </a:r>
            <a:r>
              <a:rPr lang="en-US" sz="3800" dirty="0" smtClean="0">
                <a:latin typeface="Courier New" charset="0"/>
                <a:ea typeface="Courier New" charset="0"/>
                <a:cs typeface="Courier New" charset="0"/>
              </a:rPr>
              <a:t>trace</a:t>
            </a:r>
            <a:r>
              <a:rPr lang="en-US" sz="3800" dirty="0" smtClean="0"/>
              <a:t>)</a:t>
            </a:r>
          </a:p>
          <a:p>
            <a:endParaRPr lang="en-US" sz="3800" dirty="0" smtClean="0"/>
          </a:p>
          <a:p>
            <a:r>
              <a:rPr lang="en-US" sz="3800" b="1" i="1" dirty="0" smtClean="0">
                <a:latin typeface="Courier New" charset="0"/>
                <a:ea typeface="Courier New" charset="0"/>
                <a:cs typeface="Courier New" charset="0"/>
              </a:rPr>
              <a:t>test-opts</a:t>
            </a:r>
            <a:r>
              <a:rPr lang="en-US" sz="3800" dirty="0" smtClean="0"/>
              <a:t> </a:t>
            </a:r>
            <a:r>
              <a:rPr lang="en-US" sz="3800" dirty="0"/>
              <a:t>– </a:t>
            </a:r>
            <a:r>
              <a:rPr lang="en-US" sz="3800" dirty="0" smtClean="0"/>
              <a:t>Test-specific switches and </a:t>
            </a:r>
            <a:r>
              <a:rPr lang="en-US" sz="3800" dirty="0" smtClean="0"/>
              <a:t>parameters</a:t>
            </a:r>
          </a:p>
          <a:p>
            <a:pPr lvl="1"/>
            <a:r>
              <a:rPr lang="en-US" sz="3000" dirty="0" smtClean="0"/>
              <a:t>Measurement parameters</a:t>
            </a:r>
            <a:endParaRPr lang="en-US" sz="3000" dirty="0"/>
          </a:p>
          <a:p>
            <a:endParaRPr lang="en-US" sz="3800" dirty="0"/>
          </a:p>
          <a:p>
            <a:endParaRPr lang="en-US" sz="3800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A1B8A-8F99-CA48-8E57-88973DFA4A08}" type="datetime4">
              <a:rPr lang="en-US" smtClean="0"/>
              <a:t>March 21, 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2016, http://www.perfsonar.net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151B9-CF22-1341-A1FA-AF855BA4AD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6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58702</TotalTime>
  <Words>1852</Words>
  <Application>Microsoft Macintosh PowerPoint</Application>
  <PresentationFormat>On-screen Show (16:9)</PresentationFormat>
  <Paragraphs>545</Paragraphs>
  <Slides>44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Calibri</vt:lpstr>
      <vt:lpstr>Courier New</vt:lpstr>
      <vt:lpstr>Mangal</vt:lpstr>
      <vt:lpstr>Arial</vt:lpstr>
      <vt:lpstr>Office Theme</vt:lpstr>
      <vt:lpstr>The pScheduler Command-Line Interface</vt:lpstr>
      <vt:lpstr>The Basics</vt:lpstr>
      <vt:lpstr>Front End</vt:lpstr>
      <vt:lpstr>Command Format</vt:lpstr>
      <vt:lpstr>Getting Help</vt:lpstr>
      <vt:lpstr>Program(ming) Note</vt:lpstr>
      <vt:lpstr>Tasking</vt:lpstr>
      <vt:lpstr>The task Command</vt:lpstr>
      <vt:lpstr>Synopsis</vt:lpstr>
      <vt:lpstr>Starting Simple</vt:lpstr>
      <vt:lpstr>What does PT2S mean?</vt:lpstr>
      <vt:lpstr>Specifying Dates and Times</vt:lpstr>
      <vt:lpstr>A Word About Test Options</vt:lpstr>
      <vt:lpstr>The Output  Part I</vt:lpstr>
      <vt:lpstr>The URLs</vt:lpstr>
      <vt:lpstr>The Output  Part II</vt:lpstr>
      <vt:lpstr>Task Options: Start Time</vt:lpstr>
      <vt:lpstr>Task Options: Start Time</vt:lpstr>
      <vt:lpstr>Task Options:  Repetition</vt:lpstr>
      <vt:lpstr>A Repeating Task</vt:lpstr>
      <vt:lpstr>Task Options: Selecting a Tool</vt:lpstr>
      <vt:lpstr>Task Options: Miscellaneous</vt:lpstr>
      <vt:lpstr>Putting the Parts Together</vt:lpstr>
      <vt:lpstr>Task Options: Export and Import</vt:lpstr>
      <vt:lpstr>Saving a Task for Re-Use</vt:lpstr>
      <vt:lpstr>Re-Using a Saved Task</vt:lpstr>
      <vt:lpstr>Clever Trick:  Editing Task Files</vt:lpstr>
      <vt:lpstr>More Tasking Commands</vt:lpstr>
      <vt:lpstr>Fetching a Result</vt:lpstr>
      <vt:lpstr>Watching a Running Task</vt:lpstr>
      <vt:lpstr>Canceling a Task</vt:lpstr>
      <vt:lpstr>Timeline Commands</vt:lpstr>
      <vt:lpstr>Looking at the Schedule</vt:lpstr>
      <vt:lpstr>schedule Output</vt:lpstr>
      <vt:lpstr>Run States</vt:lpstr>
      <vt:lpstr>Visualizing the Schedule</vt:lpstr>
      <vt:lpstr>Watching the Schedule in Real Time</vt:lpstr>
      <vt:lpstr>monitor Output</vt:lpstr>
      <vt:lpstr>Diagnostic and System Commands</vt:lpstr>
      <vt:lpstr>Checking up on pScheduler</vt:lpstr>
      <vt:lpstr>Checking the Clock</vt:lpstr>
      <vt:lpstr>Pause and Resume</vt:lpstr>
      <vt:lpstr>Enabling Debugging</vt:lpstr>
      <vt:lpstr>System Diagnostic Dump</vt:lpstr>
    </vt:vector>
  </TitlesOfParts>
  <Company>ESnet</Company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Jason Zurawski</dc:creator>
  <cp:lastModifiedBy>Mark Feit</cp:lastModifiedBy>
  <cp:revision>425</cp:revision>
  <dcterms:created xsi:type="dcterms:W3CDTF">2014-10-22T19:46:15Z</dcterms:created>
  <dcterms:modified xsi:type="dcterms:W3CDTF">2017-03-24T15:15:48Z</dcterms:modified>
</cp:coreProperties>
</file>

<file path=docProps/thumbnail.jpeg>
</file>